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62" r:id="rId6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247D"/>
    <a:srgbClr val="FFFF66"/>
    <a:srgbClr val="003767"/>
    <a:srgbClr val="507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EB6EB-767A-43DC-998C-B19D10072039}" v="5" dt="2025-02-13T13:14:48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31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367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D638C-2F81-4F75-9018-BD0F64E52D15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73E7A7-AD3F-4B28-A39D-2E8D37B419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15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19760" y="4432935"/>
            <a:ext cx="5923280" cy="366077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7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 is the agenda for today’s meeting. I will ask committee members to disclose any actual or potential conflicts of interest concerning the agenda. Are there any conflicts of interest concerning the agenda?</a:t>
            </a:r>
          </a:p>
          <a:p>
            <a:pPr defTabSz="924458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700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We also need to approve the minutes from the last audit committee meeting on December 10. This will be a voice vote. Is there a motion? Is there a second? All in favor, say “aye”. Opposed, “nay”. Motion passed. Minutes are approved.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700" b="1" dirty="0"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 is the agenda for today’s meeting. Do any committee members have any actual or potential conflicts of interest concerning the agenda?</a:t>
            </a:r>
          </a:p>
          <a:p>
            <a:pPr defTabSz="924458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1700" b="1" dirty="0">
                <a:solidFill>
                  <a:prstClr val="black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On the next slide, we need to review/approve our two charters.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73E7A7-AD3F-4B28-A39D-2E8D37B419D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825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64906-5698-D032-EC91-A82A638E5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6D4EF2-4D3B-3E80-7C76-93ACAEF9F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7A5433-9051-B289-058A-D945D2B4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ADC4B-C1F8-47E4-E1D0-AF1B1F3D7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3FDC-9B15-0448-7C71-33E736DAF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1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BC9CA-C534-81D0-84C3-28B5D0B1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D6C6E6-602A-D51D-09F0-AB7506C1F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FC82B-5934-ADC4-CDFC-58CD9ACA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421E7-4186-956F-1722-BE3EAE797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45584-CCFA-AB1F-595D-094A6433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82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B10152-EC49-8389-ACCF-A755A4B65C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87B0B-6616-2C77-2FBB-CD3D44F76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952A4-CA5C-4B67-78F7-D0A5C5571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3891F-748C-279C-8652-DB70F9F66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716F4-8014-B99A-A9E9-2DF7EBD7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4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CCC7D-78DD-B32A-910E-2180057F7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06B38-29EF-694E-6077-8690EB88B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FDABD-0619-B58B-F9B8-DA7D79D64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EE907-4B6D-6565-59A2-B860A4AA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CD95E-8497-C068-E0D8-5CCBABB5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12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FFA5-B184-F438-CFB6-0D69BFDCE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24576-E754-1AC6-1416-717F24B4D1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020B2-C920-A3D9-6BAA-5AE159A63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149A3-78A6-84EA-7B61-4822C3B6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155AD-51F0-9D27-2BEB-066E1A1A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98988-6CEB-7558-38D1-5EF48670D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8CF07C-7BD4-B163-7FD6-9508E2B6C7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11AE3D-1D8C-AAB5-0BF0-5882406CF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6B0F3-F537-D14E-86F8-5BF55AE38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91CEEC-DDD6-9231-B4BF-65404168B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5C42E-CBB5-EBD3-B1DD-2844AA8C0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3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5BB18-C06C-0085-07C5-D252AADA7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A87DC9-3425-FDBB-7D87-2BBB3E6A1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71443C-31CA-4805-1053-7460CC355B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4B8D0D-2E1A-C9B7-D57A-FC1CF7F126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59FC1E-C52D-3F04-85EE-9CEFF951E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478752-29CB-27D7-A2C5-2DE83AAE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91833D-B446-7C62-754D-6AC96CB5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D06700-D725-0E3F-B628-B92A115F6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9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E1F89-B513-0F1F-75DF-1E0898F76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D283EB-211B-F871-06DF-B2E6F9494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DAE35-F876-EDEF-FF49-A29BC84E8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D6EF81-DADA-31EF-A8F0-26ADD1F20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27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18D23F-4598-7326-039D-E1BD88128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A28055-F321-28F1-FD83-E7815D140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F6698A-0EB6-3EEB-EB2B-34CFE3BAD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42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F6BDE-FD7A-21EE-D958-97D734EE0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D3CEEB-AEA9-A70A-E4EA-C28336B637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74E4A-C66B-88DF-876B-3414858742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DDF5B-D683-6A91-2A34-7A7ED0D6F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9DDD0-1633-D613-2D94-EDF53F20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002E6B-A011-B8F5-16FE-3473DCBE2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63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DA3C-49D7-ECC8-65DD-3F767A6E1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A2AAB5-656C-C0C5-5FC1-F717EC8E92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DCEEF-780A-B063-9786-75932EFB4D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6E32B-9B18-7438-4713-EA8EE301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96A0CD-F4A3-A5D6-C68E-A0D4492B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7C165-B639-1226-7C24-E70C5B9CB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22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E47A24-8947-BF2F-C346-53F3DF58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85DCA9-0B9D-409B-7C49-3F9028F40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108CD-33F1-427D-FD03-63031756D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A47B8-785C-4A46-B362-693C62751A49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8145E-B737-F3AB-DF5B-C165780E3C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7685D7-00B4-22C7-F98B-0411CD6EF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0CA5A-5976-4C5C-8430-DE8EEFD09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06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Header Graphics">
            <a:extLst>
              <a:ext uri="{FF2B5EF4-FFF2-40B4-BE49-F238E27FC236}">
                <a16:creationId xmlns:a16="http://schemas.microsoft.com/office/drawing/2014/main" id="{F54A0D5D-3C42-BAFE-2ADA-2B0E002641EC}"/>
              </a:ext>
            </a:extLst>
          </p:cNvPr>
          <p:cNvGrpSpPr/>
          <p:nvPr/>
        </p:nvGrpSpPr>
        <p:grpSpPr>
          <a:xfrm>
            <a:off x="0" y="0"/>
            <a:ext cx="12192000" cy="1095769"/>
            <a:chOff x="0" y="0"/>
            <a:chExt cx="12192000" cy="109576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AAC6B37-1B8E-648A-4419-DADCA855B4CC}"/>
                </a:ext>
              </a:extLst>
            </p:cNvPr>
            <p:cNvSpPr/>
            <p:nvPr/>
          </p:nvSpPr>
          <p:spPr>
            <a:xfrm>
              <a:off x="0" y="0"/>
              <a:ext cx="12192000" cy="109576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DAEB5DE-7FD8-A055-BC83-081EDFE2FED6}"/>
                </a:ext>
              </a:extLst>
            </p:cNvPr>
            <p:cNvSpPr txBox="1"/>
            <p:nvPr/>
          </p:nvSpPr>
          <p:spPr>
            <a:xfrm>
              <a:off x="7202696" y="363218"/>
              <a:ext cx="47621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rgbClr val="00247D"/>
                  </a:solidFill>
                  <a:latin typeface="Trajan Pro 3" panose="02020502050503020301" pitchFamily="18" charset="0"/>
                </a:rPr>
                <a:t>Office of the State Treasurer</a:t>
              </a:r>
            </a:p>
          </p:txBody>
        </p:sp>
      </p:grpSp>
      <p:pic>
        <p:nvPicPr>
          <p:cNvPr id="9" name="Picture 8" descr="North Carolina Department of  State Treasurer Header">
            <a:extLst>
              <a:ext uri="{FF2B5EF4-FFF2-40B4-BE49-F238E27FC236}">
                <a16:creationId xmlns:a16="http://schemas.microsoft.com/office/drawing/2014/main" id="{B759B6DC-FE60-6029-F099-B42443794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0329" y="-32018"/>
            <a:ext cx="6571129" cy="1159804"/>
          </a:xfrm>
          <a:prstGeom prst="rect">
            <a:avLst/>
          </a:prstGeom>
        </p:spPr>
      </p:pic>
      <p:pic>
        <p:nvPicPr>
          <p:cNvPr id="7" name="Picture 6" descr="Office of State Treasurer">
            <a:extLst>
              <a:ext uri="{FF2B5EF4-FFF2-40B4-BE49-F238E27FC236}">
                <a16:creationId xmlns:a16="http://schemas.microsoft.com/office/drawing/2014/main" id="{93BD3917-05EB-66C7-651E-AAE5C2B5F0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2783" y="0"/>
            <a:ext cx="4239217" cy="98121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87716BF-98C2-6495-953D-B9D293219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0570" y="1125001"/>
            <a:ext cx="10515600" cy="58241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00247D"/>
                </a:solidFill>
              </a:rPr>
              <a:t>Audit Committee Agenda – May 11, 2026</a:t>
            </a:r>
          </a:p>
        </p:txBody>
      </p:sp>
      <p:graphicFrame>
        <p:nvGraphicFramePr>
          <p:cNvPr id="11" name="Content Placeholder 10" descr="Agenda Items">
            <a:extLst>
              <a:ext uri="{FF2B5EF4-FFF2-40B4-BE49-F238E27FC236}">
                <a16:creationId xmlns:a16="http://schemas.microsoft.com/office/drawing/2014/main" id="{10A66637-D72E-4CF0-2FCD-25BF2D231C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874098"/>
              </p:ext>
            </p:extLst>
          </p:nvPr>
        </p:nvGraphicFramePr>
        <p:xfrm>
          <a:off x="576087" y="1773936"/>
          <a:ext cx="10987432" cy="5102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5110">
                  <a:extLst>
                    <a:ext uri="{9D8B030D-6E8A-4147-A177-3AD203B41FA5}">
                      <a16:colId xmlns:a16="http://schemas.microsoft.com/office/drawing/2014/main" val="958672005"/>
                    </a:ext>
                  </a:extLst>
                </a:gridCol>
                <a:gridCol w="3922322">
                  <a:extLst>
                    <a:ext uri="{9D8B030D-6E8A-4147-A177-3AD203B41FA5}">
                      <a16:colId xmlns:a16="http://schemas.microsoft.com/office/drawing/2014/main" val="2431220405"/>
                    </a:ext>
                  </a:extLst>
                </a:gridCol>
              </a:tblGrid>
              <a:tr h="51206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Agenda Items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Presenter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1755359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Call to order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9038328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Introduction of Audit Committee members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7985095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/>
                        <a:t>Any </a:t>
                      </a:r>
                      <a:r>
                        <a:rPr lang="en-US" dirty="0"/>
                        <a:t>c</a:t>
                      </a:r>
                      <a:r>
                        <a:rPr lang="en-US"/>
                        <a:t>onflicts </a:t>
                      </a:r>
                      <a:r>
                        <a:rPr lang="en-US" dirty="0"/>
                        <a:t>of interest </a:t>
                      </a:r>
                      <a:r>
                        <a:rPr lang="en-US"/>
                        <a:t>concerning agenda?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51473269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Approval of minutes from last meeting (December 9</a:t>
                      </a:r>
                      <a:r>
                        <a:rPr lang="en-US"/>
                        <a:t>, 2025)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8479194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Annual review of Audit Committee Charter and Internal Audit Charter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Treasurer Briner/Jim Horne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2795423"/>
                  </a:ext>
                </a:extLst>
              </a:tr>
              <a:tr h="1732373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Internal Audit Updates: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dirty="0"/>
                        <a:t>OSBM Risk Assessment Review 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Hurricane Helene Cash Flow Loan Program Audit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SLG – State Debt Service Payments Audit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Prior Year Audits Follow-up Project Audit 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dirty="0"/>
                        <a:t>Next Audit Committee Meeting – August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/>
                    </a:p>
                    <a:p>
                      <a:pPr algn="l"/>
                      <a:r>
                        <a:rPr lang="en-US" dirty="0"/>
                        <a:t>Jim Horne</a:t>
                      </a:r>
                    </a:p>
                    <a:p>
                      <a:pPr algn="l"/>
                      <a:r>
                        <a:rPr lang="en-US" dirty="0"/>
                        <a:t>Jim Horne</a:t>
                      </a:r>
                    </a:p>
                    <a:p>
                      <a:pPr algn="l"/>
                      <a:r>
                        <a:rPr lang="en-US" dirty="0"/>
                        <a:t>Mishawn Davis</a:t>
                      </a:r>
                    </a:p>
                    <a:p>
                      <a:pPr algn="l"/>
                      <a:r>
                        <a:rPr lang="en-US" dirty="0"/>
                        <a:t>Mishawn Davis</a:t>
                      </a:r>
                    </a:p>
                    <a:p>
                      <a:pPr algn="l"/>
                      <a:r>
                        <a:rPr lang="en-US"/>
                        <a:t>Jim Horne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02016"/>
                  </a:ext>
                </a:extLst>
              </a:tr>
              <a:tr h="475488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Adjournment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Treasurer Briner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1837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666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vision xmlns="d039593b-b3c6-4c10-8732-8aac6422e621" xsi:nil="true"/>
    <DescriptionOfUse xmlns="53b27bb2-5cdf-4d5d-a8a9-08b1d48a6f4c" xsi:nil="true"/>
    <_dlc_DocId xmlns="d039593b-b3c6-4c10-8732-8aac6422e621">SZA3YSNECVJS-1827996637-11</_dlc_DocId>
    <_dlc_DocIdUrl xmlns="d039593b-b3c6-4c10-8732-8aac6422e621">
      <Url>https://nctreasurer365.sharepoint.com/sites/Compass/comm/CommunicationsTools/_layouts/15/DocIdRedir.aspx?ID=SZA3YSNECVJS-1827996637-11</Url>
      <Description>SZA3YSNECVJS-1827996637-11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749B1D48414246AA735B60F522209D" ma:contentTypeVersion="9" ma:contentTypeDescription="Create a new document." ma:contentTypeScope="" ma:versionID="41e411bcb892c173a6bf82363949cf3b">
  <xsd:schema xmlns:xsd="http://www.w3.org/2001/XMLSchema" xmlns:xs="http://www.w3.org/2001/XMLSchema" xmlns:p="http://schemas.microsoft.com/office/2006/metadata/properties" xmlns:ns2="d039593b-b3c6-4c10-8732-8aac6422e621" xmlns:ns3="53b27bb2-5cdf-4d5d-a8a9-08b1d48a6f4c" targetNamespace="http://schemas.microsoft.com/office/2006/metadata/properties" ma:root="true" ma:fieldsID="a0b0d398c162cf4084a55c5300ed1bc9" ns2:_="" ns3:_="">
    <xsd:import namespace="d039593b-b3c6-4c10-8732-8aac6422e621"/>
    <xsd:import namespace="53b27bb2-5cdf-4d5d-a8a9-08b1d48a6f4c"/>
    <xsd:element name="properties">
      <xsd:complexType>
        <xsd:sequence>
          <xsd:element name="documentManagement">
            <xsd:complexType>
              <xsd:all>
                <xsd:element ref="ns2:Division" minOccurs="0"/>
                <xsd:element ref="ns3:DescriptionOfUse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39593b-b3c6-4c10-8732-8aac6422e621" elementFormDefault="qualified">
    <xsd:import namespace="http://schemas.microsoft.com/office/2006/documentManagement/types"/>
    <xsd:import namespace="http://schemas.microsoft.com/office/infopath/2007/PartnerControls"/>
    <xsd:element name="Division" ma:index="4" nillable="true" ma:displayName="Division" ma:internalName="Division" ma:readOnly="false">
      <xsd:simpleType>
        <xsd:restriction base="dms:Text"/>
      </xsd:simpleType>
    </xsd:element>
    <xsd:element name="_dlc_DocId" ma:index="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8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b27bb2-5cdf-4d5d-a8a9-08b1d48a6f4c" elementFormDefault="qualified">
    <xsd:import namespace="http://schemas.microsoft.com/office/2006/documentManagement/types"/>
    <xsd:import namespace="http://schemas.microsoft.com/office/infopath/2007/PartnerControls"/>
    <xsd:element name="DescriptionOfUse" ma:index="5" nillable="true" ma:displayName="Description of Use" ma:internalName="Description_x0020_of_x0020_Use0" ma:readOnly="false">
      <xsd:simpleType>
        <xsd:restriction base="dms:Note">
          <xsd:maxLength value="255"/>
        </xsd:restriction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4EF03708-149D-43A4-9D3A-121F06E2FD63}">
  <ds:schemaRefs>
    <ds:schemaRef ds:uri="d039593b-b3c6-4c10-8732-8aac6422e62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53b27bb2-5cdf-4d5d-a8a9-08b1d48a6f4c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AF37110-FA3B-4E1B-8CAD-25C5CB303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39593b-b3c6-4c10-8732-8aac6422e621"/>
    <ds:schemaRef ds:uri="53b27bb2-5cdf-4d5d-a8a9-08b1d48a6f4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AC8728-34F4-4DB1-A152-94965891A82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02FA89A-FDCB-436E-81AB-628166708301}">
  <ds:schemaRefs>
    <ds:schemaRef ds:uri="http://schemas.microsoft.com/sharepoint/events"/>
  </ds:schemaRefs>
</ds:datastoreItem>
</file>

<file path=docMetadata/LabelInfo.xml><?xml version="1.0" encoding="utf-8"?>
<clbl:labelList xmlns:clbl="http://schemas.microsoft.com/office/2020/mipLabelMetadata">
  <clbl:label id="{033fc54b-e5a3-4ebc-8425-8e88f827fc4f}" enabled="0" method="" siteId="{033fc54b-e5a3-4ebc-8425-8e88f827fc4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629</TotalTime>
  <Words>244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Trajan Pro 3</vt:lpstr>
      <vt:lpstr>Office Theme</vt:lpstr>
      <vt:lpstr>Audit Committee Agenda – May 11,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April Parker</dc:creator>
  <cp:lastModifiedBy>Brent Brafford</cp:lastModifiedBy>
  <cp:revision>39</cp:revision>
  <cp:lastPrinted>2025-04-16T20:12:04Z</cp:lastPrinted>
  <dcterms:created xsi:type="dcterms:W3CDTF">2024-09-30T14:06:28Z</dcterms:created>
  <dcterms:modified xsi:type="dcterms:W3CDTF">2026-04-20T16:08:49Z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0x010100B6749B1D48414246AA735B60F522209D</vt:lpwstr>
  </property>
  <property fmtid="{D5CDD505-2E9C-101B-9397-08002B2CF9AE}" pid="3" name="_dlc_DocIdItemGuid">
    <vt:lpwstr>58280dec-579e-4619-a313-be03bd47ab3a</vt:lpwstr>
  </property>
</Properties>
</file>