
<file path=[Content_Types].xml><?xml version="1.0" encoding="utf-8"?>
<Types xmlns="http://schemas.openxmlformats.org/package/2006/content-types">
  <Default Extension="emf" ContentType="image/x-emf"/>
  <Default Extension="rels" ContentType="application/vnd.openxmlformats-package.relationships+xml"/>
  <Default Extension="wmf" ContentType="image/x-wmf"/>
  <Default Extension="xls" ContentType="application/vnd.ms-exce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B8A4FCA" w14:textId="42A62B1A" w:rsidR="00FD02BA" w:rsidRPr="00967641" w:rsidRDefault="00FD02BA" w:rsidP="003C7FB4">
      <w:pPr>
        <w:pStyle w:val="Title"/>
        <w:spacing w:line="360" w:lineRule="auto"/>
        <w:rPr>
          <w:rFonts w:ascii="Century Schoolbook" w:hAnsi="Century Schoolbook" w:cs="Times New Roman"/>
          <w:sz w:val="22"/>
          <w:szCs w:val="22"/>
        </w:rPr>
      </w:pPr>
      <w:bookmarkStart w:id="0" w:name="_Hlk108526781"/>
      <w:r w:rsidRPr="00967641">
        <w:rPr>
          <w:rFonts w:ascii="Century Schoolbook" w:hAnsi="Century Schoolbook" w:cs="Times New Roman"/>
          <w:sz w:val="22"/>
          <w:szCs w:val="22"/>
        </w:rPr>
        <w:t>Management’s Discussion and Analysis</w:t>
      </w:r>
    </w:p>
    <w:p w14:paraId="6423EF84" w14:textId="6BA079E0" w:rsidR="00643F5E" w:rsidRPr="00967641" w:rsidRDefault="00643F5E" w:rsidP="003C7FB4">
      <w:pPr>
        <w:pStyle w:val="Title"/>
        <w:spacing w:line="360" w:lineRule="auto"/>
        <w:rPr>
          <w:rFonts w:ascii="Century Schoolbook" w:hAnsi="Century Schoolbook" w:cs="Times New Roman"/>
          <w:sz w:val="22"/>
          <w:szCs w:val="22"/>
        </w:rPr>
      </w:pPr>
      <w:r w:rsidRPr="00967641">
        <w:rPr>
          <w:rFonts w:ascii="Century Schoolbook" w:hAnsi="Century Schoolbook" w:cs="Times New Roman"/>
          <w:sz w:val="22"/>
          <w:szCs w:val="22"/>
        </w:rPr>
        <w:t xml:space="preserve">For the Year Ended June 30, </w:t>
      </w:r>
      <w:r w:rsidR="00122BBF" w:rsidRPr="00967641">
        <w:rPr>
          <w:rFonts w:ascii="Century Schoolbook" w:hAnsi="Century Schoolbook" w:cs="Times New Roman"/>
          <w:sz w:val="22"/>
          <w:szCs w:val="22"/>
        </w:rPr>
        <w:t>202</w:t>
      </w:r>
      <w:r w:rsidR="00871A78">
        <w:rPr>
          <w:rFonts w:ascii="Century Schoolbook" w:hAnsi="Century Schoolbook" w:cs="Times New Roman"/>
          <w:sz w:val="22"/>
          <w:szCs w:val="22"/>
        </w:rPr>
        <w:t>5</w:t>
      </w:r>
    </w:p>
    <w:p w14:paraId="0CA9C23B" w14:textId="77777777" w:rsidR="00071FA8" w:rsidRDefault="00071FA8" w:rsidP="00EF700D">
      <w:pPr>
        <w:jc w:val="both"/>
        <w:rPr>
          <w:rFonts w:ascii="Century Schoolbook" w:hAnsi="Century Schoolbook"/>
          <w:sz w:val="22"/>
          <w:szCs w:val="22"/>
        </w:rPr>
      </w:pPr>
    </w:p>
    <w:p w14:paraId="51A893D0" w14:textId="460B6B90" w:rsidR="00FD02BA" w:rsidRDefault="00FD02BA" w:rsidP="00EF700D">
      <w:pPr>
        <w:jc w:val="both"/>
        <w:rPr>
          <w:rFonts w:ascii="Century Schoolbook" w:hAnsi="Century Schoolbook"/>
          <w:sz w:val="22"/>
          <w:szCs w:val="22"/>
        </w:rPr>
      </w:pPr>
      <w:r w:rsidRPr="00967641">
        <w:rPr>
          <w:rFonts w:ascii="Century Schoolbook" w:hAnsi="Century Schoolbook"/>
          <w:sz w:val="22"/>
          <w:szCs w:val="22"/>
        </w:rPr>
        <w:t xml:space="preserve">As management of Carolina County, we offer readers of Carolina County’s financial statements this narrative overview and analysis of the financial activities of Carolina County for the fiscal year ended </w:t>
      </w:r>
      <w:r w:rsidR="0091412B" w:rsidRPr="00967641">
        <w:rPr>
          <w:rFonts w:ascii="Century Schoolbook" w:hAnsi="Century Schoolbook"/>
          <w:sz w:val="22"/>
          <w:szCs w:val="22"/>
        </w:rPr>
        <w:t xml:space="preserve">June 30, </w:t>
      </w:r>
      <w:r w:rsidR="00122BBF" w:rsidRPr="00967641">
        <w:rPr>
          <w:rFonts w:ascii="Century Schoolbook" w:hAnsi="Century Schoolbook"/>
          <w:sz w:val="22"/>
          <w:szCs w:val="22"/>
        </w:rPr>
        <w:t>202</w:t>
      </w:r>
      <w:r w:rsidR="00871A78">
        <w:rPr>
          <w:rFonts w:ascii="Century Schoolbook" w:hAnsi="Century Schoolbook"/>
          <w:sz w:val="22"/>
          <w:szCs w:val="22"/>
        </w:rPr>
        <w:t>5</w:t>
      </w:r>
      <w:r w:rsidRPr="00967641">
        <w:rPr>
          <w:rFonts w:ascii="Century Schoolbook" w:hAnsi="Century Schoolbook"/>
          <w:sz w:val="22"/>
          <w:szCs w:val="22"/>
        </w:rPr>
        <w:t xml:space="preserve">.  We encourage readers to read the information presented here in conjunction with additional information that we have furnished in the County’s financial statements which follow this narrative. </w:t>
      </w:r>
    </w:p>
    <w:p w14:paraId="52498095" w14:textId="4A429D87" w:rsidR="00A91531" w:rsidRDefault="00A91531" w:rsidP="00EF700D">
      <w:pPr>
        <w:jc w:val="both"/>
        <w:rPr>
          <w:rFonts w:ascii="Century Schoolbook" w:hAnsi="Century Schoolbook"/>
          <w:sz w:val="22"/>
          <w:szCs w:val="22"/>
        </w:rPr>
      </w:pPr>
      <w:r>
        <w:rPr>
          <w:rFonts w:ascii="Century Schoolbook" w:hAnsi="Century Schoolbook"/>
          <w:noProof/>
          <w:sz w:val="22"/>
          <w:szCs w:val="22"/>
        </w:rPr>
        <mc:AlternateContent>
          <mc:Choice Requires="wps">
            <w:drawing>
              <wp:anchor distT="0" distB="0" distL="114300" distR="114300" simplePos="0" relativeHeight="251670528" behindDoc="0" locked="0" layoutInCell="1" allowOverlap="1" wp14:anchorId="78A22E4A" wp14:editId="458CA675">
                <wp:simplePos x="0" y="0"/>
                <wp:positionH relativeFrom="margin">
                  <wp:posOffset>-137160</wp:posOffset>
                </wp:positionH>
                <wp:positionV relativeFrom="paragraph">
                  <wp:posOffset>98044</wp:posOffset>
                </wp:positionV>
                <wp:extent cx="6684760" cy="1506931"/>
                <wp:effectExtent l="0" t="0" r="20955" b="17145"/>
                <wp:wrapNone/>
                <wp:docPr id="23404099" name="Rectangle 1"/>
                <wp:cNvGraphicFramePr/>
                <a:graphic xmlns:a="http://schemas.openxmlformats.org/drawingml/2006/main">
                  <a:graphicData uri="http://schemas.microsoft.com/office/word/2010/wordprocessingShape">
                    <wps:wsp>
                      <wps:cNvSpPr/>
                      <wps:spPr>
                        <a:xfrm>
                          <a:off x="0" y="0"/>
                          <a:ext cx="6684760" cy="1506931"/>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56F772A" id="Rectangle 1" o:spid="_x0000_s1026" style="position:absolute;margin-left:-10.8pt;margin-top:7.7pt;width:526.35pt;height:118.65pt;z-index:25167052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jjHKfQIAAF8FAAAOAAAAZHJzL2Uyb0RvYy54bWysVE1v2zAMvQ/YfxB0X21nadoGdYogRYcB&#10;RRusHXpWZSkWIIuapMTJfv0o+SNZV+ww7GJTIvlIPpK6vtk3muyE8wpMSYuznBJhOFTKbEr6/fnu&#10;0yUlPjBTMQ1GlPQgPL1ZfPxw3dq5mEANuhKOIIjx89aWtA7BzrPM81o0zJ+BFQaVElzDAh7dJqsc&#10;axG90dkkz2dZC66yDrjwHm9vOyVdJHwpBQ+PUnoRiC4p5hbS16Xva/xmi2s23zhma8X7NNg/ZNEw&#10;ZTDoCHXLAiNbp/6AahR34EGGMw5NBlIqLlINWE2Rv6nmqWZWpFqQHG9Hmvz/g+UPuye7dkhDa/3c&#10;oxir2EvXxD/mR/aJrMNIltgHwvFyNrucXsyQU4664jyfXX0uIp3Z0d06H74IaEgUSuqwG4kktrv3&#10;oTMdTGI0A3dK69QRbeKFB62qeJcOcSTESjuyY9jMsB+inVhh7OiZHWtJUjhoESG0+SYkURVmP0mJ&#10;pDE7YjLOhQlFp6pZJbpQWFyeJgXhR49UaAKMyBKTHLF7gN/zHbC7snv76CrSlI7O+d8S65xHjxQZ&#10;TBidG2XAvQegsao+cmc/kNRRE1l6heqwdsRBtyPe8juFbbtnPqyZw6XAVuOih0f8SA1tSaGXKKnB&#10;/XzvPtrjrKKWkhaXrKT+x5Y5QYn+anCKr4rpNG5lOkzPLyZ4cKea11ON2TYrwNYX+KRYnsRoH/Qg&#10;SgfNC74HyxgVVcxwjF1SHtxwWIVu+fFF4WK5TGa4iZaFe/NkeQSPrMaxfN6/MGf72Q049g8wLCSb&#10;vxnhzjZ6GlhuA0iV5vvIa883bnEanP7Fic/E6TlZHd/FxS8AAAD//wMAUEsDBBQABgAIAAAAIQAo&#10;gd9P4gAAAAsBAAAPAAAAZHJzL2Rvd25yZXYueG1sTI/BTsMwEETvSPyDtUhcqtZxoAWFOBUCgXqo&#10;kGjLgdsmXpLQeB3Fbhv+HvcEx9U8zbzNl6PtxJEG3zrWoGYJCOLKmZZrDbvty/QehA/IBjvHpOGH&#10;PCyLy4scM+NO/E7HTahFLGGfoYYmhD6T0lcNWfQz1xPH7MsNFkM8h1qaAU+x3HYyTZKFtNhyXGiw&#10;p6eGqv3mYDV8rsZQf6vXsN7j5GOyasrq7bnU+vpqfHwAEWgMfzCc9aM6FNGpdAc2XnQapqlaRDQG&#10;81sQZyC5UQpEqSGdp3cgi1z+/6H4BQAA//8DAFBLAQItABQABgAIAAAAIQC2gziS/gAAAOEBAAAT&#10;AAAAAAAAAAAAAAAAAAAAAABbQ29udGVudF9UeXBlc10ueG1sUEsBAi0AFAAGAAgAAAAhADj9If/W&#10;AAAAlAEAAAsAAAAAAAAAAAAAAAAALwEAAF9yZWxzLy5yZWxzUEsBAi0AFAAGAAgAAAAhAMyOMcp9&#10;AgAAXwUAAA4AAAAAAAAAAAAAAAAALgIAAGRycy9lMm9Eb2MueG1sUEsBAi0AFAAGAAgAAAAhACiB&#10;30/iAAAACwEAAA8AAAAAAAAAAAAAAAAA1wQAAGRycy9kb3ducmV2LnhtbFBLBQYAAAAABAAEAPMA&#10;AADmBQAAAAA=&#10;" filled="f" strokecolor="black [3213]" strokeweight="1pt">
                <w10:wrap anchorx="margin"/>
              </v:rect>
            </w:pict>
          </mc:Fallback>
        </mc:AlternateContent>
      </w:r>
    </w:p>
    <w:p w14:paraId="6D644D0D" w14:textId="77777777" w:rsidR="00A91531" w:rsidRPr="00A25311" w:rsidRDefault="00A91531" w:rsidP="00A91531">
      <w:pPr>
        <w:jc w:val="both"/>
        <w:rPr>
          <w:rFonts w:ascii="Century Schoolbook" w:hAnsi="Century Schoolbook"/>
          <w:sz w:val="22"/>
          <w:szCs w:val="22"/>
        </w:rPr>
      </w:pPr>
      <w:r w:rsidRPr="00A25311">
        <w:rPr>
          <w:rFonts w:ascii="Century Schoolbook" w:hAnsi="Century Schoolbook"/>
          <w:b/>
          <w:sz w:val="22"/>
          <w:szCs w:val="22"/>
        </w:rPr>
        <w:t>Note to preparer</w:t>
      </w:r>
      <w:r w:rsidRPr="00A25311">
        <w:rPr>
          <w:rFonts w:ascii="Century Schoolbook" w:hAnsi="Century Schoolbook"/>
          <w:b/>
          <w:bCs/>
          <w:sz w:val="22"/>
          <w:szCs w:val="22"/>
        </w:rPr>
        <w:t>:</w:t>
      </w:r>
      <w:r w:rsidRPr="00A25311">
        <w:rPr>
          <w:rFonts w:ascii="Century Schoolbook" w:hAnsi="Century Schoolbook"/>
          <w:sz w:val="22"/>
          <w:szCs w:val="22"/>
        </w:rPr>
        <w:t xml:space="preserve"> The MD&amp;A is an opportunity for management to proactively address any issues that might be affecting the unit’s financial status including the effects of the coronavirus, Hurricane Helene, uses of American Rescue Plan Act (ARPA) and Opioid Settlement Funds, and other items that may answer questions that might be posed by readers of the financial statements.  A thoughtful discussion and analysis of the local economy, financial position, or budgetary factors that might influence the unit should be presented. This discussion should be based on currently known facts, decisions, or conditions. Currently known means information that management is aware of as of the date of the auditor’s report. </w:t>
      </w:r>
    </w:p>
    <w:p w14:paraId="00E1B188" w14:textId="77777777" w:rsidR="00A91531" w:rsidRPr="00967641" w:rsidRDefault="00A91531" w:rsidP="00EF700D">
      <w:pPr>
        <w:jc w:val="both"/>
        <w:rPr>
          <w:rFonts w:ascii="Century Schoolbook" w:hAnsi="Century Schoolbook"/>
          <w:sz w:val="22"/>
          <w:szCs w:val="22"/>
        </w:rPr>
      </w:pPr>
    </w:p>
    <w:p w14:paraId="4B3B6BE0" w14:textId="7DB0F444" w:rsidR="00E02DDC" w:rsidRPr="00967641" w:rsidRDefault="00E02DDC">
      <w:pPr>
        <w:rPr>
          <w:rFonts w:ascii="Century Schoolbook" w:hAnsi="Century Schoolbook"/>
          <w:sz w:val="22"/>
          <w:szCs w:val="22"/>
        </w:rPr>
      </w:pPr>
    </w:p>
    <w:p w14:paraId="41A65DFF" w14:textId="67E4A264" w:rsidR="00FD02BA" w:rsidRPr="00967641" w:rsidRDefault="00B1337C">
      <w:pPr>
        <w:pStyle w:val="Heading1"/>
        <w:rPr>
          <w:rFonts w:ascii="Century Schoolbook" w:hAnsi="Century Schoolbook" w:cs="Times New Roman"/>
          <w:sz w:val="22"/>
          <w:szCs w:val="22"/>
        </w:rPr>
      </w:pPr>
      <w:r w:rsidRPr="00967641">
        <w:rPr>
          <w:rFonts w:ascii="Century Schoolbook" w:hAnsi="Century Schoolbook" w:cs="Times New Roman"/>
          <w:noProof/>
          <w:sz w:val="22"/>
          <w:szCs w:val="22"/>
        </w:rPr>
        <mc:AlternateContent>
          <mc:Choice Requires="wps">
            <w:drawing>
              <wp:anchor distT="0" distB="0" distL="114300" distR="114300" simplePos="0" relativeHeight="251662336" behindDoc="0" locked="0" layoutInCell="1" allowOverlap="1" wp14:anchorId="4717C3C5" wp14:editId="2EF626E9">
                <wp:simplePos x="0" y="0"/>
                <wp:positionH relativeFrom="column">
                  <wp:posOffset>914400</wp:posOffset>
                </wp:positionH>
                <wp:positionV relativeFrom="paragraph">
                  <wp:posOffset>129540</wp:posOffset>
                </wp:positionV>
                <wp:extent cx="0" cy="0"/>
                <wp:effectExtent l="9525" t="9525" r="9525" b="9525"/>
                <wp:wrapNone/>
                <wp:docPr id="26" name="Line 5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1422E24" id="Line 51" o:spid="_x0000_s1026" style="position:absolute;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1in,10.2pt" to="1in,10.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sK0bpwEAAEIDAAAOAAAAZHJzL2Uyb0RvYy54bWysUk1vGyEQvVfKf0Dc67UtpWpXXufgNLmk&#10;raUkP2AM7C4qy6AZ7F3/+wL+aJTcqnJAMB+P9x6zupsGJw6G2KJv5GI2l8J4hdr6rpGvLw+fv0rB&#10;EbwGh9408mhY3q1vPq3GUJsl9ui0IZFAPNdjaGQfY6irilVvBuAZBuNTskUaIKYrdZUmGBP64Krl&#10;fP6lGpF0IFSGOUXvT0m5Lvhta1T81bZsonCNTNxi2ansu7xX6xXUHUHorTrTgH9gMYD16dEr1D1E&#10;EHuyH6AGqwgZ2zhTOFTYtlaZoiGpWczfqXnuIZiiJZnD4WoT/z9Y9fOw8VvK1NXkn8MTqt8sPG56&#10;8J0pBF6OIX3cIltVjYHra0u+cNiS2I0/UKca2EcsLkwtDRky6RNTMft4NdtMUahTUF2iFdSXlkAc&#10;Hw0OIh8a6azPDkANhyeOmQLUl5Ic9vhgnSu/6LwYG/ntdnlbGhid1TmZy5i63caROECeg7KKnpR5&#10;W0a497qA9Qb09/M5gnWnc3rc+bMNWXkeM653qI9butiTPqqwPA9VnoS399L9d/TXfwAAAP//AwBQ&#10;SwMEFAAGAAgAAAAhAOktIRTbAAAACQEAAA8AAABkcnMvZG93bnJldi54bWxMj8FOwzAQRO9I/Qdr&#10;kbhUrU2IUBXiVBWQG5e2IK7beEki4nUau23g63HhUI4zO5p9ky9H24kjDb51rOF2rkAQV860XGt4&#10;3ZazBQgfkA12jknDF3lYFpOrHDPjTrym4ybUIpawz1BDE0KfSemrhiz6ueuJ4+3DDRZDlEMtzYCn&#10;WG47mSh1Ly22HD802NNjQ9Xn5mA1+PKN9uX3tJqq97vaUbJ/enlGrW+ux9UDiEBjuIThjB/RoYhM&#10;O3dg40UXdZrGLUFDolIQ58CvsfszZJHL/wuKHwAAAP//AwBQSwECLQAUAAYACAAAACEAtoM4kv4A&#10;AADhAQAAEwAAAAAAAAAAAAAAAAAAAAAAW0NvbnRlbnRfVHlwZXNdLnhtbFBLAQItABQABgAIAAAA&#10;IQA4/SH/1gAAAJQBAAALAAAAAAAAAAAAAAAAAC8BAABfcmVscy8ucmVsc1BLAQItABQABgAIAAAA&#10;IQDGsK0bpwEAAEIDAAAOAAAAAAAAAAAAAAAAAC4CAABkcnMvZTJvRG9jLnhtbFBLAQItABQABgAI&#10;AAAAIQDpLSEU2wAAAAkBAAAPAAAAAAAAAAAAAAAAAAEEAABkcnMvZG93bnJldi54bWxQSwUGAAAA&#10;AAQABADzAAAACQUAAAAA&#10;"/>
            </w:pict>
          </mc:Fallback>
        </mc:AlternateContent>
      </w:r>
      <w:r w:rsidR="00FD02BA" w:rsidRPr="00967641">
        <w:rPr>
          <w:rFonts w:ascii="Century Schoolbook" w:hAnsi="Century Schoolbook" w:cs="Times New Roman"/>
          <w:sz w:val="22"/>
          <w:szCs w:val="22"/>
        </w:rPr>
        <w:t>Financial Highlights</w:t>
      </w:r>
      <w:r w:rsidR="00DB2B1D" w:rsidRPr="00967641">
        <w:rPr>
          <w:rFonts w:ascii="Century Schoolbook" w:hAnsi="Century Schoolbook" w:cs="Times New Roman"/>
          <w:sz w:val="22"/>
          <w:szCs w:val="22"/>
        </w:rPr>
        <w:t xml:space="preserve"> </w:t>
      </w:r>
    </w:p>
    <w:p w14:paraId="2670CF83" w14:textId="77777777" w:rsidR="00FD02BA" w:rsidRPr="00967641" w:rsidRDefault="00FD02BA">
      <w:pPr>
        <w:rPr>
          <w:rFonts w:ascii="Century Schoolbook" w:hAnsi="Century Schoolbook"/>
          <w:b/>
          <w:bCs/>
          <w:sz w:val="22"/>
          <w:szCs w:val="22"/>
        </w:rPr>
      </w:pPr>
    </w:p>
    <w:p w14:paraId="50D5A031" w14:textId="7419EA2B" w:rsidR="003559CB" w:rsidRPr="00967641" w:rsidRDefault="00FD02BA" w:rsidP="0030110A">
      <w:pPr>
        <w:numPr>
          <w:ilvl w:val="0"/>
          <w:numId w:val="1"/>
        </w:numPr>
        <w:jc w:val="both"/>
        <w:rPr>
          <w:rFonts w:ascii="Century Schoolbook" w:hAnsi="Century Schoolbook"/>
          <w:sz w:val="22"/>
          <w:szCs w:val="22"/>
        </w:rPr>
      </w:pPr>
      <w:r w:rsidRPr="00967641">
        <w:rPr>
          <w:rFonts w:ascii="Century Schoolbook" w:hAnsi="Century Schoolbook"/>
          <w:sz w:val="22"/>
          <w:szCs w:val="22"/>
        </w:rPr>
        <w:t xml:space="preserve">The assets </w:t>
      </w:r>
      <w:r w:rsidR="00166546" w:rsidRPr="00967641">
        <w:rPr>
          <w:rFonts w:ascii="Century Schoolbook" w:hAnsi="Century Schoolbook"/>
          <w:sz w:val="22"/>
          <w:szCs w:val="22"/>
        </w:rPr>
        <w:t xml:space="preserve">and deferred outflows of resources </w:t>
      </w:r>
      <w:r w:rsidRPr="00967641">
        <w:rPr>
          <w:rFonts w:ascii="Century Schoolbook" w:hAnsi="Century Schoolbook"/>
          <w:sz w:val="22"/>
          <w:szCs w:val="22"/>
        </w:rPr>
        <w:t xml:space="preserve">of Carolina County exceeded its liabilities </w:t>
      </w:r>
      <w:r w:rsidR="00166546" w:rsidRPr="00967641">
        <w:rPr>
          <w:rFonts w:ascii="Century Schoolbook" w:hAnsi="Century Schoolbook"/>
          <w:sz w:val="22"/>
          <w:szCs w:val="22"/>
        </w:rPr>
        <w:t xml:space="preserve">and deferred inflows of resources </w:t>
      </w:r>
      <w:r w:rsidRPr="00967641">
        <w:rPr>
          <w:rFonts w:ascii="Century Schoolbook" w:hAnsi="Century Schoolbook"/>
          <w:sz w:val="22"/>
          <w:szCs w:val="22"/>
        </w:rPr>
        <w:t xml:space="preserve">at the close of the fiscal year by </w:t>
      </w:r>
      <w:r w:rsidRPr="0076667A">
        <w:rPr>
          <w:rFonts w:ascii="Century Schoolbook" w:hAnsi="Century Schoolbook"/>
          <w:sz w:val="22"/>
          <w:szCs w:val="22"/>
          <w:highlight w:val="yellow"/>
        </w:rPr>
        <w:t>$</w:t>
      </w:r>
      <w:r w:rsidR="000E78C3" w:rsidRPr="0076667A">
        <w:rPr>
          <w:rFonts w:ascii="Century Schoolbook" w:hAnsi="Century Schoolbook"/>
          <w:sz w:val="22"/>
          <w:szCs w:val="22"/>
          <w:highlight w:val="yellow"/>
        </w:rPr>
        <w:t>2</w:t>
      </w:r>
      <w:r w:rsidR="0076667A" w:rsidRPr="0076667A">
        <w:rPr>
          <w:rFonts w:ascii="Century Schoolbook" w:hAnsi="Century Schoolbook"/>
          <w:sz w:val="22"/>
          <w:szCs w:val="22"/>
          <w:highlight w:val="yellow"/>
        </w:rPr>
        <w:t>0</w:t>
      </w:r>
      <w:r w:rsidR="00054302" w:rsidRPr="0076667A">
        <w:rPr>
          <w:rFonts w:ascii="Century Schoolbook" w:hAnsi="Century Schoolbook"/>
          <w:sz w:val="22"/>
          <w:szCs w:val="22"/>
          <w:highlight w:val="yellow"/>
        </w:rPr>
        <w:t>,</w:t>
      </w:r>
      <w:r w:rsidR="0076667A" w:rsidRPr="0076667A">
        <w:rPr>
          <w:rFonts w:ascii="Century Schoolbook" w:hAnsi="Century Schoolbook"/>
          <w:sz w:val="22"/>
          <w:szCs w:val="22"/>
          <w:highlight w:val="yellow"/>
        </w:rPr>
        <w:t>964</w:t>
      </w:r>
      <w:r w:rsidR="00A963B6" w:rsidRPr="0076667A">
        <w:rPr>
          <w:rFonts w:ascii="Century Schoolbook" w:hAnsi="Century Schoolbook"/>
          <w:sz w:val="22"/>
          <w:szCs w:val="22"/>
          <w:highlight w:val="yellow"/>
        </w:rPr>
        <w:t>,</w:t>
      </w:r>
      <w:r w:rsidR="0076667A" w:rsidRPr="0076667A">
        <w:rPr>
          <w:rFonts w:ascii="Century Schoolbook" w:hAnsi="Century Schoolbook"/>
          <w:sz w:val="22"/>
          <w:szCs w:val="22"/>
          <w:highlight w:val="yellow"/>
        </w:rPr>
        <w:t>496</w:t>
      </w:r>
      <w:r w:rsidRPr="00967641">
        <w:rPr>
          <w:rFonts w:ascii="Century Schoolbook" w:hAnsi="Century Schoolbook"/>
          <w:sz w:val="22"/>
          <w:szCs w:val="22"/>
        </w:rPr>
        <w:t>(</w:t>
      </w:r>
      <w:r w:rsidRPr="00967641">
        <w:rPr>
          <w:rFonts w:ascii="Century Schoolbook" w:hAnsi="Century Schoolbook"/>
          <w:i/>
          <w:iCs/>
          <w:sz w:val="22"/>
          <w:szCs w:val="22"/>
        </w:rPr>
        <w:t xml:space="preserve">net </w:t>
      </w:r>
      <w:r w:rsidR="00E93576" w:rsidRPr="00967641">
        <w:rPr>
          <w:rFonts w:ascii="Century Schoolbook" w:hAnsi="Century Schoolbook"/>
          <w:i/>
          <w:iCs/>
          <w:sz w:val="22"/>
          <w:szCs w:val="22"/>
        </w:rPr>
        <w:t>position</w:t>
      </w:r>
      <w:r w:rsidRPr="00967641">
        <w:rPr>
          <w:rFonts w:ascii="Century Schoolbook" w:hAnsi="Century Schoolbook"/>
          <w:sz w:val="22"/>
          <w:szCs w:val="22"/>
        </w:rPr>
        <w:t>)</w:t>
      </w:r>
    </w:p>
    <w:p w14:paraId="2E6F5C35" w14:textId="58096D1F" w:rsidR="00FD02BA" w:rsidRPr="00967641" w:rsidRDefault="003559CB" w:rsidP="0030110A">
      <w:pPr>
        <w:numPr>
          <w:ilvl w:val="0"/>
          <w:numId w:val="1"/>
        </w:numPr>
        <w:jc w:val="both"/>
        <w:rPr>
          <w:rFonts w:ascii="Century Schoolbook" w:hAnsi="Century Schoolbook"/>
          <w:sz w:val="22"/>
          <w:szCs w:val="22"/>
        </w:rPr>
      </w:pPr>
      <w:r w:rsidRPr="00967641">
        <w:rPr>
          <w:rFonts w:ascii="Century Schoolbook" w:hAnsi="Century Schoolbook"/>
          <w:sz w:val="22"/>
          <w:szCs w:val="22"/>
        </w:rPr>
        <w:t>The</w:t>
      </w:r>
      <w:r w:rsidR="00FD02BA" w:rsidRPr="00967641">
        <w:rPr>
          <w:rFonts w:ascii="Century Schoolbook" w:hAnsi="Century Schoolbook"/>
          <w:sz w:val="22"/>
          <w:szCs w:val="22"/>
        </w:rPr>
        <w:t xml:space="preserve"> government’s total net </w:t>
      </w:r>
      <w:r w:rsidR="00E93576" w:rsidRPr="00967641">
        <w:rPr>
          <w:rFonts w:ascii="Century Schoolbook" w:hAnsi="Century Schoolbook"/>
          <w:sz w:val="22"/>
          <w:szCs w:val="22"/>
        </w:rPr>
        <w:t xml:space="preserve">position </w:t>
      </w:r>
      <w:r w:rsidR="0076667A" w:rsidRPr="0076667A">
        <w:rPr>
          <w:rFonts w:ascii="Century Schoolbook" w:hAnsi="Century Schoolbook"/>
          <w:sz w:val="22"/>
          <w:szCs w:val="22"/>
          <w:highlight w:val="yellow"/>
        </w:rPr>
        <w:t>de</w:t>
      </w:r>
      <w:r w:rsidR="00054302" w:rsidRPr="0076667A">
        <w:rPr>
          <w:rFonts w:ascii="Century Schoolbook" w:hAnsi="Century Schoolbook"/>
          <w:sz w:val="22"/>
          <w:szCs w:val="22"/>
          <w:highlight w:val="yellow"/>
        </w:rPr>
        <w:t>creased</w:t>
      </w:r>
      <w:r w:rsidR="005E161E" w:rsidRPr="00967641">
        <w:rPr>
          <w:rFonts w:ascii="Century Schoolbook" w:hAnsi="Century Schoolbook"/>
          <w:sz w:val="22"/>
          <w:szCs w:val="22"/>
        </w:rPr>
        <w:t xml:space="preserve"> by </w:t>
      </w:r>
      <w:r w:rsidR="00363DAB" w:rsidRPr="0076667A">
        <w:rPr>
          <w:rFonts w:ascii="Century Schoolbook" w:hAnsi="Century Schoolbook"/>
          <w:sz w:val="22"/>
          <w:szCs w:val="22"/>
          <w:highlight w:val="yellow"/>
        </w:rPr>
        <w:t>$</w:t>
      </w:r>
      <w:r w:rsidR="0076667A" w:rsidRPr="0076667A">
        <w:rPr>
          <w:rFonts w:ascii="Century Schoolbook" w:hAnsi="Century Schoolbook"/>
          <w:sz w:val="22"/>
          <w:szCs w:val="22"/>
          <w:highlight w:val="yellow"/>
        </w:rPr>
        <w:t>4</w:t>
      </w:r>
      <w:r w:rsidR="00DC5D4B" w:rsidRPr="0076667A">
        <w:rPr>
          <w:rFonts w:ascii="Century Schoolbook" w:hAnsi="Century Schoolbook"/>
          <w:sz w:val="22"/>
          <w:szCs w:val="22"/>
          <w:highlight w:val="yellow"/>
        </w:rPr>
        <w:t>,</w:t>
      </w:r>
      <w:r w:rsidR="0076667A" w:rsidRPr="0076667A">
        <w:rPr>
          <w:rFonts w:ascii="Century Schoolbook" w:hAnsi="Century Schoolbook"/>
          <w:sz w:val="22"/>
          <w:szCs w:val="22"/>
          <w:highlight w:val="yellow"/>
        </w:rPr>
        <w:t>305</w:t>
      </w:r>
      <w:r w:rsidR="00A8579C" w:rsidRPr="0076667A">
        <w:rPr>
          <w:rFonts w:ascii="Century Schoolbook" w:hAnsi="Century Schoolbook"/>
          <w:sz w:val="22"/>
          <w:szCs w:val="22"/>
          <w:highlight w:val="yellow"/>
        </w:rPr>
        <w:t>,</w:t>
      </w:r>
      <w:r w:rsidR="0076667A" w:rsidRPr="0076667A">
        <w:rPr>
          <w:rFonts w:ascii="Century Schoolbook" w:hAnsi="Century Schoolbook"/>
          <w:sz w:val="22"/>
          <w:szCs w:val="22"/>
          <w:highlight w:val="yellow"/>
        </w:rPr>
        <w:t>416</w:t>
      </w:r>
      <w:r w:rsidR="00FD02BA" w:rsidRPr="00967641">
        <w:rPr>
          <w:rFonts w:ascii="Century Schoolbook" w:hAnsi="Century Schoolbook"/>
          <w:sz w:val="22"/>
          <w:szCs w:val="22"/>
        </w:rPr>
        <w:t xml:space="preserve">, </w:t>
      </w:r>
      <w:r w:rsidR="00347771" w:rsidRPr="00967641">
        <w:rPr>
          <w:rFonts w:ascii="Century Schoolbook" w:hAnsi="Century Schoolbook"/>
          <w:sz w:val="22"/>
          <w:szCs w:val="22"/>
        </w:rPr>
        <w:t xml:space="preserve">primarily due to </w:t>
      </w:r>
      <w:r w:rsidR="00363DAB" w:rsidRPr="00967641">
        <w:rPr>
          <w:rFonts w:ascii="Century Schoolbook" w:hAnsi="Century Schoolbook"/>
          <w:sz w:val="22"/>
          <w:szCs w:val="22"/>
        </w:rPr>
        <w:t>improved revenue collection efforts</w:t>
      </w:r>
      <w:r w:rsidR="006E081F" w:rsidRPr="00967641">
        <w:rPr>
          <w:rFonts w:ascii="Century Schoolbook" w:hAnsi="Century Schoolbook"/>
          <w:sz w:val="22"/>
          <w:szCs w:val="22"/>
        </w:rPr>
        <w:t>,</w:t>
      </w:r>
      <w:r w:rsidR="00363DAB" w:rsidRPr="00967641">
        <w:rPr>
          <w:rFonts w:ascii="Century Schoolbook" w:hAnsi="Century Schoolbook"/>
          <w:sz w:val="22"/>
          <w:szCs w:val="22"/>
        </w:rPr>
        <w:t xml:space="preserve"> controlled expenses</w:t>
      </w:r>
      <w:r w:rsidR="00A963B6" w:rsidRPr="00967641">
        <w:rPr>
          <w:rFonts w:ascii="Century Schoolbook" w:hAnsi="Century Schoolbook"/>
          <w:sz w:val="22"/>
          <w:szCs w:val="22"/>
        </w:rPr>
        <w:t>,</w:t>
      </w:r>
      <w:r w:rsidR="006E081F" w:rsidRPr="00967641">
        <w:rPr>
          <w:rFonts w:ascii="Century Schoolbook" w:hAnsi="Century Schoolbook"/>
          <w:sz w:val="22"/>
          <w:szCs w:val="22"/>
        </w:rPr>
        <w:t xml:space="preserve"> and recognition of revenue from the Opioid Settlement</w:t>
      </w:r>
      <w:r w:rsidR="0076667A">
        <w:rPr>
          <w:rFonts w:ascii="Century Schoolbook" w:hAnsi="Century Schoolbook"/>
          <w:sz w:val="22"/>
          <w:szCs w:val="22"/>
        </w:rPr>
        <w:t xml:space="preserve">, </w:t>
      </w:r>
      <w:r w:rsidR="0076667A" w:rsidRPr="0076667A">
        <w:rPr>
          <w:rFonts w:ascii="Century Schoolbook" w:hAnsi="Century Schoolbook"/>
          <w:sz w:val="22"/>
          <w:szCs w:val="22"/>
          <w:highlight w:val="yellow"/>
        </w:rPr>
        <w:t>while recognizing an asset impairment loss of $4,000,000.</w:t>
      </w:r>
    </w:p>
    <w:p w14:paraId="01312005" w14:textId="3362B2AD" w:rsidR="00056B13" w:rsidRPr="00967641" w:rsidRDefault="00FD02BA" w:rsidP="007750A6">
      <w:pPr>
        <w:numPr>
          <w:ilvl w:val="0"/>
          <w:numId w:val="1"/>
        </w:numPr>
        <w:jc w:val="both"/>
        <w:rPr>
          <w:rFonts w:ascii="Century Schoolbook" w:hAnsi="Century Schoolbook"/>
          <w:sz w:val="22"/>
          <w:szCs w:val="22"/>
        </w:rPr>
      </w:pPr>
      <w:r w:rsidRPr="00967641">
        <w:rPr>
          <w:rFonts w:ascii="Century Schoolbook" w:hAnsi="Century Schoolbook"/>
          <w:sz w:val="22"/>
          <w:szCs w:val="22"/>
        </w:rPr>
        <w:t xml:space="preserve">As of the close of the current fiscal year, Carolina County’s governmental funds reported combined ending fund balances of </w:t>
      </w:r>
      <w:r w:rsidRPr="00226BEA">
        <w:rPr>
          <w:rFonts w:ascii="Century Schoolbook" w:hAnsi="Century Schoolbook"/>
          <w:sz w:val="22"/>
          <w:szCs w:val="22"/>
          <w:highlight w:val="yellow"/>
        </w:rPr>
        <w:t>$</w:t>
      </w:r>
      <w:r w:rsidR="00A8579C" w:rsidRPr="00226BEA">
        <w:rPr>
          <w:rFonts w:ascii="Century Schoolbook" w:hAnsi="Century Schoolbook"/>
          <w:sz w:val="22"/>
          <w:szCs w:val="22"/>
          <w:highlight w:val="yellow"/>
        </w:rPr>
        <w:t>1</w:t>
      </w:r>
      <w:r w:rsidR="00226BEA" w:rsidRPr="00226BEA">
        <w:rPr>
          <w:rFonts w:ascii="Century Schoolbook" w:hAnsi="Century Schoolbook"/>
          <w:sz w:val="22"/>
          <w:szCs w:val="22"/>
          <w:highlight w:val="yellow"/>
        </w:rPr>
        <w:t>5</w:t>
      </w:r>
      <w:r w:rsidR="00A8579C" w:rsidRPr="00226BEA">
        <w:rPr>
          <w:rFonts w:ascii="Century Schoolbook" w:hAnsi="Century Schoolbook"/>
          <w:sz w:val="22"/>
          <w:szCs w:val="22"/>
          <w:highlight w:val="yellow"/>
        </w:rPr>
        <w:t>,</w:t>
      </w:r>
      <w:r w:rsidR="00226BEA" w:rsidRPr="00226BEA">
        <w:rPr>
          <w:rFonts w:ascii="Century Schoolbook" w:hAnsi="Century Schoolbook"/>
          <w:sz w:val="22"/>
          <w:szCs w:val="22"/>
          <w:highlight w:val="yellow"/>
        </w:rPr>
        <w:t>2</w:t>
      </w:r>
      <w:r w:rsidR="006E081F" w:rsidRPr="00226BEA">
        <w:rPr>
          <w:rFonts w:ascii="Century Schoolbook" w:hAnsi="Century Schoolbook"/>
          <w:sz w:val="22"/>
          <w:szCs w:val="22"/>
          <w:highlight w:val="yellow"/>
        </w:rPr>
        <w:t>27</w:t>
      </w:r>
      <w:r w:rsidR="00A8579C" w:rsidRPr="00226BEA">
        <w:rPr>
          <w:rFonts w:ascii="Century Schoolbook" w:hAnsi="Century Schoolbook"/>
          <w:sz w:val="22"/>
          <w:szCs w:val="22"/>
          <w:highlight w:val="yellow"/>
        </w:rPr>
        <w:t>,35</w:t>
      </w:r>
      <w:r w:rsidR="006E081F" w:rsidRPr="00226BEA">
        <w:rPr>
          <w:rFonts w:ascii="Century Schoolbook" w:hAnsi="Century Schoolbook"/>
          <w:sz w:val="22"/>
          <w:szCs w:val="22"/>
          <w:highlight w:val="yellow"/>
        </w:rPr>
        <w:t>9</w:t>
      </w:r>
      <w:r w:rsidRPr="00967641">
        <w:rPr>
          <w:rFonts w:ascii="Century Schoolbook" w:hAnsi="Century Schoolbook"/>
          <w:sz w:val="22"/>
          <w:szCs w:val="22"/>
        </w:rPr>
        <w:t>,</w:t>
      </w:r>
      <w:r w:rsidR="00795592" w:rsidRPr="00967641">
        <w:rPr>
          <w:rFonts w:ascii="Century Schoolbook" w:hAnsi="Century Schoolbook"/>
          <w:sz w:val="22"/>
          <w:szCs w:val="22"/>
        </w:rPr>
        <w:t xml:space="preserve"> after a net </w:t>
      </w:r>
      <w:r w:rsidR="0070593F" w:rsidRPr="00967641">
        <w:rPr>
          <w:rFonts w:ascii="Century Schoolbook" w:hAnsi="Century Schoolbook"/>
          <w:sz w:val="22"/>
          <w:szCs w:val="22"/>
        </w:rPr>
        <w:t>increase</w:t>
      </w:r>
      <w:r w:rsidR="00795592" w:rsidRPr="00967641">
        <w:rPr>
          <w:rFonts w:ascii="Century Schoolbook" w:hAnsi="Century Schoolbook"/>
          <w:sz w:val="22"/>
          <w:szCs w:val="22"/>
        </w:rPr>
        <w:t xml:space="preserve"> in fund balance of </w:t>
      </w:r>
      <w:r w:rsidR="00795592" w:rsidRPr="00226BEA">
        <w:rPr>
          <w:rFonts w:ascii="Century Schoolbook" w:hAnsi="Century Schoolbook"/>
          <w:sz w:val="22"/>
          <w:szCs w:val="22"/>
          <w:highlight w:val="yellow"/>
        </w:rPr>
        <w:t>$</w:t>
      </w:r>
      <w:r w:rsidR="00226BEA" w:rsidRPr="00226BEA">
        <w:rPr>
          <w:rFonts w:ascii="Century Schoolbook" w:hAnsi="Century Schoolbook"/>
          <w:sz w:val="22"/>
          <w:szCs w:val="22"/>
          <w:highlight w:val="yellow"/>
        </w:rPr>
        <w:t>9</w:t>
      </w:r>
      <w:r w:rsidR="006E081F" w:rsidRPr="00226BEA">
        <w:rPr>
          <w:rFonts w:ascii="Century Schoolbook" w:hAnsi="Century Schoolbook"/>
          <w:sz w:val="22"/>
          <w:szCs w:val="22"/>
          <w:highlight w:val="yellow"/>
        </w:rPr>
        <w:t>04</w:t>
      </w:r>
      <w:r w:rsidR="00E860A3" w:rsidRPr="00226BEA">
        <w:rPr>
          <w:rFonts w:ascii="Century Schoolbook" w:hAnsi="Century Schoolbook"/>
          <w:sz w:val="22"/>
          <w:szCs w:val="22"/>
          <w:highlight w:val="yellow"/>
        </w:rPr>
        <w:t>,81</w:t>
      </w:r>
      <w:r w:rsidR="00D83C83" w:rsidRPr="00226BEA">
        <w:rPr>
          <w:rFonts w:ascii="Century Schoolbook" w:hAnsi="Century Schoolbook"/>
          <w:sz w:val="22"/>
          <w:szCs w:val="22"/>
          <w:highlight w:val="yellow"/>
        </w:rPr>
        <w:t>6</w:t>
      </w:r>
      <w:r w:rsidRPr="00967641">
        <w:rPr>
          <w:rFonts w:ascii="Century Schoolbook" w:hAnsi="Century Schoolbook"/>
          <w:sz w:val="22"/>
          <w:szCs w:val="22"/>
        </w:rPr>
        <w:t xml:space="preserve">.  Approximately </w:t>
      </w:r>
      <w:r w:rsidR="00226BEA" w:rsidRPr="00226BEA">
        <w:rPr>
          <w:rFonts w:ascii="Century Schoolbook" w:hAnsi="Century Schoolbook"/>
          <w:sz w:val="22"/>
          <w:szCs w:val="22"/>
          <w:highlight w:val="yellow"/>
        </w:rPr>
        <w:t>50</w:t>
      </w:r>
      <w:r w:rsidR="00502A93" w:rsidRPr="00226BEA">
        <w:rPr>
          <w:rFonts w:ascii="Century Schoolbook" w:hAnsi="Century Schoolbook"/>
          <w:sz w:val="22"/>
          <w:szCs w:val="22"/>
          <w:highlight w:val="yellow"/>
        </w:rPr>
        <w:t>%</w:t>
      </w:r>
      <w:r w:rsidR="00502A93" w:rsidRPr="00967641">
        <w:rPr>
          <w:rFonts w:ascii="Century Schoolbook" w:hAnsi="Century Schoolbook"/>
          <w:sz w:val="22"/>
          <w:szCs w:val="22"/>
        </w:rPr>
        <w:t xml:space="preserve"> </w:t>
      </w:r>
      <w:r w:rsidRPr="00967641">
        <w:rPr>
          <w:rFonts w:ascii="Century Schoolbook" w:hAnsi="Century Schoolbook"/>
          <w:sz w:val="22"/>
          <w:szCs w:val="22"/>
        </w:rPr>
        <w:t>of this total amount, or $</w:t>
      </w:r>
      <w:r w:rsidR="00F117FB" w:rsidRPr="00967641">
        <w:rPr>
          <w:rFonts w:ascii="Century Schoolbook" w:hAnsi="Century Schoolbook"/>
          <w:sz w:val="22"/>
          <w:szCs w:val="22"/>
        </w:rPr>
        <w:t>7,</w:t>
      </w:r>
      <w:r w:rsidR="00B17DE1" w:rsidRPr="00967641">
        <w:rPr>
          <w:rFonts w:ascii="Century Schoolbook" w:hAnsi="Century Schoolbook"/>
          <w:sz w:val="22"/>
          <w:szCs w:val="22"/>
        </w:rPr>
        <w:t>67</w:t>
      </w:r>
      <w:r w:rsidR="00F117FB" w:rsidRPr="00967641">
        <w:rPr>
          <w:rFonts w:ascii="Century Schoolbook" w:hAnsi="Century Schoolbook"/>
          <w:sz w:val="22"/>
          <w:szCs w:val="22"/>
        </w:rPr>
        <w:t>4,</w:t>
      </w:r>
      <w:r w:rsidR="00226BEA">
        <w:rPr>
          <w:rFonts w:ascii="Century Schoolbook" w:hAnsi="Century Schoolbook"/>
          <w:sz w:val="22"/>
          <w:szCs w:val="22"/>
        </w:rPr>
        <w:t>91</w:t>
      </w:r>
      <w:r w:rsidR="00F117FB" w:rsidRPr="00967641">
        <w:rPr>
          <w:rFonts w:ascii="Century Schoolbook" w:hAnsi="Century Schoolbook"/>
          <w:sz w:val="22"/>
          <w:szCs w:val="22"/>
        </w:rPr>
        <w:t>9</w:t>
      </w:r>
      <w:r w:rsidR="002A3887" w:rsidRPr="00967641">
        <w:rPr>
          <w:rFonts w:ascii="Century Schoolbook" w:hAnsi="Century Schoolbook"/>
          <w:sz w:val="22"/>
          <w:szCs w:val="22"/>
        </w:rPr>
        <w:t xml:space="preserve"> </w:t>
      </w:r>
      <w:r w:rsidRPr="00967641">
        <w:rPr>
          <w:rFonts w:ascii="Century Schoolbook" w:hAnsi="Century Schoolbook"/>
          <w:sz w:val="22"/>
          <w:szCs w:val="22"/>
        </w:rPr>
        <w:t xml:space="preserve">is </w:t>
      </w:r>
      <w:r w:rsidR="008C2E76" w:rsidRPr="00967641">
        <w:rPr>
          <w:rFonts w:ascii="Century Schoolbook" w:hAnsi="Century Schoolbook"/>
          <w:sz w:val="22"/>
          <w:szCs w:val="22"/>
        </w:rPr>
        <w:t>restricted or non-</w:t>
      </w:r>
      <w:r w:rsidR="00E24108" w:rsidRPr="00967641">
        <w:rPr>
          <w:rFonts w:ascii="Century Schoolbook" w:hAnsi="Century Schoolbook"/>
          <w:sz w:val="22"/>
          <w:szCs w:val="22"/>
        </w:rPr>
        <w:t>spendable.</w:t>
      </w:r>
      <w:r w:rsidRPr="00967641">
        <w:rPr>
          <w:rFonts w:ascii="Century Schoolbook" w:hAnsi="Century Schoolbook"/>
          <w:sz w:val="22"/>
          <w:szCs w:val="22"/>
        </w:rPr>
        <w:t xml:space="preserve">  </w:t>
      </w:r>
    </w:p>
    <w:p w14:paraId="54A60D39" w14:textId="353649B6" w:rsidR="00E11206" w:rsidRPr="00967641" w:rsidRDefault="00FD02BA" w:rsidP="00A25311">
      <w:pPr>
        <w:numPr>
          <w:ilvl w:val="0"/>
          <w:numId w:val="1"/>
        </w:numPr>
        <w:spacing w:after="120"/>
        <w:jc w:val="both"/>
        <w:rPr>
          <w:rFonts w:ascii="Century Schoolbook" w:hAnsi="Century Schoolbook"/>
          <w:sz w:val="22"/>
          <w:szCs w:val="22"/>
        </w:rPr>
      </w:pPr>
      <w:r w:rsidRPr="00967641">
        <w:rPr>
          <w:rFonts w:ascii="Century Schoolbook" w:hAnsi="Century Schoolbook"/>
          <w:sz w:val="22"/>
          <w:szCs w:val="22"/>
        </w:rPr>
        <w:t>At the end of the current fiscal year, un</w:t>
      </w:r>
      <w:r w:rsidR="00E24108" w:rsidRPr="00967641">
        <w:rPr>
          <w:rFonts w:ascii="Century Schoolbook" w:hAnsi="Century Schoolbook"/>
          <w:sz w:val="22"/>
          <w:szCs w:val="22"/>
        </w:rPr>
        <w:t>assigned</w:t>
      </w:r>
      <w:r w:rsidRPr="00967641">
        <w:rPr>
          <w:rFonts w:ascii="Century Schoolbook" w:hAnsi="Century Schoolbook"/>
          <w:sz w:val="22"/>
          <w:szCs w:val="22"/>
        </w:rPr>
        <w:t xml:space="preserve"> fund balance for the General Fund was $</w:t>
      </w:r>
      <w:r w:rsidR="00CB77B9" w:rsidRPr="00967641">
        <w:rPr>
          <w:rFonts w:ascii="Century Schoolbook" w:hAnsi="Century Schoolbook"/>
          <w:sz w:val="22"/>
          <w:szCs w:val="22"/>
        </w:rPr>
        <w:t>7</w:t>
      </w:r>
      <w:r w:rsidR="00A8579C" w:rsidRPr="00967641">
        <w:rPr>
          <w:rFonts w:ascii="Century Schoolbook" w:hAnsi="Century Schoolbook"/>
          <w:sz w:val="22"/>
          <w:szCs w:val="22"/>
        </w:rPr>
        <w:t>,</w:t>
      </w:r>
      <w:r w:rsidR="00CB77B9" w:rsidRPr="00967641">
        <w:rPr>
          <w:rFonts w:ascii="Century Schoolbook" w:hAnsi="Century Schoolbook"/>
          <w:sz w:val="22"/>
          <w:szCs w:val="22"/>
        </w:rPr>
        <w:t>281</w:t>
      </w:r>
      <w:r w:rsidR="00A8579C" w:rsidRPr="00967641">
        <w:rPr>
          <w:rFonts w:ascii="Century Schoolbook" w:hAnsi="Century Schoolbook"/>
          <w:sz w:val="22"/>
          <w:szCs w:val="22"/>
        </w:rPr>
        <w:t>,2</w:t>
      </w:r>
      <w:r w:rsidR="00CB77B9" w:rsidRPr="00967641">
        <w:rPr>
          <w:rFonts w:ascii="Century Schoolbook" w:hAnsi="Century Schoolbook"/>
          <w:sz w:val="22"/>
          <w:szCs w:val="22"/>
        </w:rPr>
        <w:t>39</w:t>
      </w:r>
      <w:r w:rsidRPr="00967641">
        <w:rPr>
          <w:rFonts w:ascii="Century Schoolbook" w:hAnsi="Century Schoolbook"/>
          <w:sz w:val="22"/>
          <w:szCs w:val="22"/>
        </w:rPr>
        <w:t xml:space="preserve"> or </w:t>
      </w:r>
      <w:r w:rsidR="001B18B8" w:rsidRPr="00967641">
        <w:rPr>
          <w:rFonts w:ascii="Century Schoolbook" w:hAnsi="Century Schoolbook"/>
          <w:sz w:val="22"/>
          <w:szCs w:val="22"/>
        </w:rPr>
        <w:t>8</w:t>
      </w:r>
      <w:r w:rsidR="00F117FB" w:rsidRPr="00967641">
        <w:rPr>
          <w:rFonts w:ascii="Century Schoolbook" w:hAnsi="Century Schoolbook"/>
          <w:sz w:val="22"/>
          <w:szCs w:val="22"/>
        </w:rPr>
        <w:t>.</w:t>
      </w:r>
      <w:r w:rsidR="001B18B8" w:rsidRPr="00967641">
        <w:rPr>
          <w:rFonts w:ascii="Century Schoolbook" w:hAnsi="Century Schoolbook"/>
          <w:sz w:val="22"/>
          <w:szCs w:val="22"/>
        </w:rPr>
        <w:t>4</w:t>
      </w:r>
      <w:r w:rsidR="00502A93" w:rsidRPr="00967641">
        <w:rPr>
          <w:rFonts w:ascii="Century Schoolbook" w:hAnsi="Century Schoolbook"/>
          <w:sz w:val="22"/>
          <w:szCs w:val="22"/>
        </w:rPr>
        <w:t xml:space="preserve">% </w:t>
      </w:r>
      <w:r w:rsidRPr="00967641">
        <w:rPr>
          <w:rFonts w:ascii="Century Schoolbook" w:hAnsi="Century Schoolbook"/>
          <w:sz w:val="22"/>
          <w:szCs w:val="22"/>
        </w:rPr>
        <w:t xml:space="preserve">of total general fund expenditures </w:t>
      </w:r>
      <w:r w:rsidR="00363DAB" w:rsidRPr="00967641">
        <w:rPr>
          <w:rFonts w:ascii="Century Schoolbook" w:hAnsi="Century Schoolbook"/>
          <w:sz w:val="22"/>
          <w:szCs w:val="22"/>
        </w:rPr>
        <w:t xml:space="preserve">and transfers out </w:t>
      </w:r>
      <w:r w:rsidRPr="00967641">
        <w:rPr>
          <w:rFonts w:ascii="Century Schoolbook" w:hAnsi="Century Schoolbook"/>
          <w:sz w:val="22"/>
          <w:szCs w:val="22"/>
        </w:rPr>
        <w:t xml:space="preserve">for the fiscal year. </w:t>
      </w:r>
    </w:p>
    <w:p w14:paraId="01562066" w14:textId="273A9C35" w:rsidR="00363DAB" w:rsidRDefault="00A91531" w:rsidP="00363DAB">
      <w:pPr>
        <w:pStyle w:val="ListParagraph"/>
        <w:rPr>
          <w:rFonts w:ascii="Century Schoolbook" w:hAnsi="Century Schoolbook"/>
          <w:sz w:val="22"/>
          <w:szCs w:val="22"/>
        </w:rPr>
      </w:pPr>
      <w:r>
        <w:rPr>
          <w:rFonts w:ascii="Century Schoolbook" w:hAnsi="Century Schoolbook"/>
          <w:noProof/>
          <w:sz w:val="22"/>
          <w:szCs w:val="22"/>
        </w:rPr>
        <mc:AlternateContent>
          <mc:Choice Requires="wps">
            <w:drawing>
              <wp:anchor distT="0" distB="0" distL="114300" distR="114300" simplePos="0" relativeHeight="251671552" behindDoc="0" locked="0" layoutInCell="1" allowOverlap="1" wp14:anchorId="0E875322" wp14:editId="1D6DA88A">
                <wp:simplePos x="0" y="0"/>
                <wp:positionH relativeFrom="column">
                  <wp:posOffset>38405</wp:posOffset>
                </wp:positionH>
                <wp:positionV relativeFrom="paragraph">
                  <wp:posOffset>123520</wp:posOffset>
                </wp:positionV>
                <wp:extent cx="5632704" cy="277978"/>
                <wp:effectExtent l="0" t="0" r="25400" b="27305"/>
                <wp:wrapNone/>
                <wp:docPr id="215745419" name="Rectangle 2"/>
                <wp:cNvGraphicFramePr/>
                <a:graphic xmlns:a="http://schemas.openxmlformats.org/drawingml/2006/main">
                  <a:graphicData uri="http://schemas.microsoft.com/office/word/2010/wordprocessingShape">
                    <wps:wsp>
                      <wps:cNvSpPr/>
                      <wps:spPr>
                        <a:xfrm>
                          <a:off x="0" y="0"/>
                          <a:ext cx="5632704" cy="277978"/>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C5670DD" id="Rectangle 2" o:spid="_x0000_s1026" style="position:absolute;margin-left:3pt;margin-top:9.75pt;width:443.5pt;height:21.9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pkgVfgIAAF4FAAAOAAAAZHJzL2Uyb0RvYy54bWysVMFu2zAMvQ/YPwi6r7aztGmDOkXQosOA&#10;og3WDj2rslQbkEWNUuJkXz9KdpysK3YYdrFFkXwkn0heXm1bwzYKfQO25MVJzpmyEqrGvpb8+9Pt&#10;p3POfBC2EgasKvlOeX61+PjhsnNzNYEaTKWQEYj1886VvA7BzbPMy1q1wp+AU5aUGrAVgUR8zSoU&#10;HaG3Jpvk+VnWAVYOQSrv6famV/JFwtdayfCgtVeBmZJTbiF9MX1f4jdbXIr5KwpXN3JIQ/xDFq1o&#10;LAUdoW5EEGyNzR9QbSMRPOhwIqHNQOtGqlQDVVPkb6p5rIVTqRYix7uRJv//YOX95tGtkGjonJ97&#10;OsYqthrb+Kf82DaRtRvJUtvAJF2enn2ezPIpZ5J0k9nsYnYe2cwO3g59+KKgZfFQcqTHSByJzZ0P&#10;veneJAazcNsYkx7E2HjhwTRVvEtC7Ah1bZBtBL1l2BZDtCMrih09s0Mp6RR2RkUIY78pzZqKkp+k&#10;RFKXHTCFlMqGolfVolJ9qOI0z1OjEPzokQpNgBFZU5Ij9gDwe7577L7swT66qtSko3P+t8R659Ej&#10;RQYbRue2sYDvARiqaojc2+9J6qmJLL1AtVshQ+hHxDt529Cz3QkfVgJpJmh6aM7DA320ga7kMJw4&#10;qwF/vncf7alVSctZRzNWcv9jLVBxZr5aauKLYjqNQ5mE6elsQgIea16ONXbdXgM9fUEbxcl0jPbB&#10;7I8aoX2mdbCMUUklrKTYJZcB98J16GefFopUy2Uyo0F0ItzZRycjeGQ1tuXT9lmgG3o3UNffw34e&#10;xfxNC/e20dPCch1AN6m/D7wOfNMQp8YZFk7cEsdysjqsxcUvAAAA//8DAFBLAwQUAAYACAAAACEA&#10;6yAd5N4AAAAHAQAADwAAAGRycy9kb3ducmV2LnhtbEyPwU7DMAyG70i8Q2QkLhNLR8W0laYTAoF2&#10;QJMY24Gb25qmrHGqJtvK22NOcPT3W78/56vRdepEQ2g9G5hNE1DEla9bbgzs3p9vFqBCRK6x80wG&#10;vinAqri8yDGr/Znf6LSNjZISDhkasDH2mdahsuQwTH1PLNmnHxxGGYdG1wOepdx1+jZJ5tphy3LB&#10;Yk+PlqrD9ugMfKzH2HzNXuLrASf7ydqW1eapNOb6any4BxVpjH/L8Ksv6lCIU+mPXAfVGZjLJ1Hw&#10;8g6UxItlKqAUnqagi1z/9y9+AAAA//8DAFBLAQItABQABgAIAAAAIQC2gziS/gAAAOEBAAATAAAA&#10;AAAAAAAAAAAAAAAAAABbQ29udGVudF9UeXBlc10ueG1sUEsBAi0AFAAGAAgAAAAhADj9If/WAAAA&#10;lAEAAAsAAAAAAAAAAAAAAAAALwEAAF9yZWxzLy5yZWxzUEsBAi0AFAAGAAgAAAAhACmmSBV+AgAA&#10;XgUAAA4AAAAAAAAAAAAAAAAALgIAAGRycy9lMm9Eb2MueG1sUEsBAi0AFAAGAAgAAAAhAOsgHeTe&#10;AAAABwEAAA8AAAAAAAAAAAAAAAAA2AQAAGRycy9kb3ducmV2LnhtbFBLBQYAAAAABAAEAPMAAADj&#10;BQAAAAA=&#10;" filled="f" strokecolor="black [3213]" strokeweight="1pt"/>
            </w:pict>
          </mc:Fallback>
        </mc:AlternateContent>
      </w:r>
    </w:p>
    <w:p w14:paraId="63299224" w14:textId="6E2FEA6B" w:rsidR="00A91531" w:rsidRPr="003C7FB4" w:rsidRDefault="00A91531" w:rsidP="00A91531">
      <w:pPr>
        <w:rPr>
          <w:rFonts w:ascii="Century Schoolbook" w:hAnsi="Century Schoolbook"/>
        </w:rPr>
      </w:pPr>
      <w:r>
        <w:rPr>
          <w:rFonts w:ascii="Century Schoolbook" w:hAnsi="Century Schoolbook"/>
          <w:b/>
          <w:bCs/>
        </w:rPr>
        <w:t xml:space="preserve">   </w:t>
      </w:r>
      <w:r w:rsidRPr="00A25311">
        <w:rPr>
          <w:rFonts w:ascii="Century Schoolbook" w:hAnsi="Century Schoolbook"/>
          <w:b/>
          <w:bCs/>
          <w:sz w:val="22"/>
          <w:szCs w:val="22"/>
        </w:rPr>
        <w:t xml:space="preserve">Note to preparer: </w:t>
      </w:r>
      <w:r w:rsidRPr="00A25311">
        <w:rPr>
          <w:rFonts w:ascii="Century Schoolbook" w:hAnsi="Century Schoolbook"/>
          <w:sz w:val="22"/>
          <w:szCs w:val="22"/>
        </w:rPr>
        <w:t xml:space="preserve">Continue to list any other </w:t>
      </w:r>
      <w:r w:rsidRPr="00A25311">
        <w:rPr>
          <w:rFonts w:ascii="Century Schoolbook" w:hAnsi="Century Schoolbook"/>
          <w:sz w:val="22"/>
          <w:szCs w:val="22"/>
          <w:u w:val="single"/>
        </w:rPr>
        <w:t>significant</w:t>
      </w:r>
      <w:r w:rsidRPr="00A25311">
        <w:rPr>
          <w:rFonts w:ascii="Century Schoolbook" w:hAnsi="Century Schoolbook"/>
          <w:sz w:val="22"/>
          <w:szCs w:val="22"/>
        </w:rPr>
        <w:t xml:space="preserve"> financial highlights here.</w:t>
      </w:r>
    </w:p>
    <w:p w14:paraId="35C86077" w14:textId="77777777" w:rsidR="00A91531" w:rsidRPr="00967641" w:rsidRDefault="00A91531" w:rsidP="00363DAB">
      <w:pPr>
        <w:pStyle w:val="ListParagraph"/>
        <w:rPr>
          <w:rFonts w:ascii="Century Schoolbook" w:hAnsi="Century Schoolbook"/>
          <w:sz w:val="22"/>
          <w:szCs w:val="22"/>
        </w:rPr>
      </w:pPr>
    </w:p>
    <w:p w14:paraId="73BE6BC6" w14:textId="77777777" w:rsidR="00EF700D" w:rsidRPr="00967641" w:rsidRDefault="00EF700D">
      <w:pPr>
        <w:pStyle w:val="Heading1"/>
        <w:rPr>
          <w:rFonts w:ascii="Century Schoolbook" w:hAnsi="Century Schoolbook" w:cs="Times New Roman"/>
          <w:sz w:val="22"/>
          <w:szCs w:val="22"/>
        </w:rPr>
      </w:pPr>
    </w:p>
    <w:p w14:paraId="6B397540" w14:textId="77777777" w:rsidR="00FD02BA" w:rsidRPr="00967641" w:rsidRDefault="00FD02BA">
      <w:pPr>
        <w:pStyle w:val="Heading1"/>
        <w:rPr>
          <w:rFonts w:ascii="Century Schoolbook" w:hAnsi="Century Schoolbook" w:cs="Times New Roman"/>
          <w:sz w:val="22"/>
          <w:szCs w:val="22"/>
        </w:rPr>
      </w:pPr>
      <w:r w:rsidRPr="00967641">
        <w:rPr>
          <w:rFonts w:ascii="Century Schoolbook" w:hAnsi="Century Schoolbook" w:cs="Times New Roman"/>
          <w:sz w:val="22"/>
          <w:szCs w:val="22"/>
        </w:rPr>
        <w:t>Overview of the Financial Statements</w:t>
      </w:r>
    </w:p>
    <w:p w14:paraId="16540EDD" w14:textId="77777777" w:rsidR="00FD02BA" w:rsidRPr="00967641" w:rsidRDefault="00FD02BA">
      <w:pPr>
        <w:rPr>
          <w:rFonts w:ascii="Century Schoolbook" w:hAnsi="Century Schoolbook"/>
          <w:sz w:val="22"/>
          <w:szCs w:val="22"/>
        </w:rPr>
      </w:pPr>
    </w:p>
    <w:p w14:paraId="31CAFC71" w14:textId="2A86F9C5" w:rsidR="00FD02BA" w:rsidRDefault="00FD02BA" w:rsidP="004704A6">
      <w:pPr>
        <w:jc w:val="both"/>
        <w:rPr>
          <w:rFonts w:ascii="Century Schoolbook" w:hAnsi="Century Schoolbook"/>
          <w:sz w:val="22"/>
          <w:szCs w:val="22"/>
        </w:rPr>
      </w:pPr>
      <w:r w:rsidRPr="00967641">
        <w:rPr>
          <w:rFonts w:ascii="Century Schoolbook" w:hAnsi="Century Schoolbook"/>
          <w:sz w:val="22"/>
          <w:szCs w:val="22"/>
        </w:rPr>
        <w:t>This discussion and analysis are intended to serve as an introduction to Carolina County’s basic financial statements. The County’s basic financial statements consist of three components</w:t>
      </w:r>
      <w:r w:rsidR="003908CC">
        <w:rPr>
          <w:rFonts w:ascii="Century Schoolbook" w:hAnsi="Century Schoolbook"/>
          <w:sz w:val="22"/>
          <w:szCs w:val="22"/>
        </w:rPr>
        <w:t>:</w:t>
      </w:r>
      <w:r w:rsidRPr="00967641">
        <w:rPr>
          <w:rFonts w:ascii="Century Schoolbook" w:hAnsi="Century Schoolbook"/>
          <w:sz w:val="22"/>
          <w:szCs w:val="22"/>
        </w:rPr>
        <w:t xml:space="preserve"> 1) government-wide financial statements, 2) fund financial statements, and 3) notes to the financial statements (see Figure 1). </w:t>
      </w:r>
      <w:r w:rsidR="008267DA" w:rsidRPr="008267DA">
        <w:rPr>
          <w:rFonts w:ascii="Century Schoolbook" w:hAnsi="Century Schoolbook"/>
          <w:sz w:val="22"/>
          <w:szCs w:val="22"/>
          <w:highlight w:val="yellow"/>
        </w:rPr>
        <w:t>This report also includes supplementary information intended to furnish additional detail to support the basic financial statements themselves.</w:t>
      </w:r>
      <w:r w:rsidR="008267DA">
        <w:rPr>
          <w:rFonts w:ascii="Century Schoolbook" w:hAnsi="Century Schoolbook"/>
          <w:sz w:val="22"/>
          <w:szCs w:val="22"/>
        </w:rPr>
        <w:t xml:space="preserve"> </w:t>
      </w:r>
      <w:r w:rsidRPr="00967641">
        <w:rPr>
          <w:rFonts w:ascii="Century Schoolbook" w:hAnsi="Century Schoolbook"/>
          <w:sz w:val="22"/>
          <w:szCs w:val="22"/>
        </w:rPr>
        <w:t>The basic financial statements present two different views of the County through the use of government-wide statements and fund financial statements.</w:t>
      </w:r>
    </w:p>
    <w:p w14:paraId="60D1ADE8" w14:textId="77777777" w:rsidR="00A25311" w:rsidRPr="00967641" w:rsidRDefault="00A25311" w:rsidP="004704A6">
      <w:pPr>
        <w:jc w:val="both"/>
        <w:rPr>
          <w:rFonts w:ascii="Century Schoolbook" w:hAnsi="Century Schoolbook"/>
          <w:sz w:val="22"/>
          <w:szCs w:val="22"/>
        </w:rPr>
      </w:pPr>
    </w:p>
    <w:p w14:paraId="18CBC1DE" w14:textId="77777777" w:rsidR="00E84465" w:rsidRDefault="00E84465">
      <w:pPr>
        <w:pStyle w:val="Heading2"/>
        <w:rPr>
          <w:rFonts w:ascii="Century Schoolbook" w:hAnsi="Century Schoolbook" w:cs="Times New Roman"/>
          <w:sz w:val="22"/>
          <w:szCs w:val="22"/>
        </w:rPr>
      </w:pPr>
      <w:bookmarkStart w:id="1" w:name="_Hlk213833485"/>
    </w:p>
    <w:p w14:paraId="1031DAB6" w14:textId="592919B3" w:rsidR="00FD02BA" w:rsidRPr="00967641" w:rsidRDefault="00FD02BA">
      <w:pPr>
        <w:pStyle w:val="Heading2"/>
        <w:rPr>
          <w:rFonts w:ascii="Century Schoolbook" w:hAnsi="Century Schoolbook" w:cs="Times New Roman"/>
          <w:sz w:val="22"/>
          <w:szCs w:val="22"/>
        </w:rPr>
      </w:pPr>
      <w:r w:rsidRPr="00967641">
        <w:rPr>
          <w:rFonts w:ascii="Century Schoolbook" w:hAnsi="Century Schoolbook" w:cs="Times New Roman"/>
          <w:sz w:val="22"/>
          <w:szCs w:val="22"/>
        </w:rPr>
        <w:t>Required Components of Annual Financial Report</w:t>
      </w:r>
    </w:p>
    <w:p w14:paraId="63A044EB" w14:textId="77777777" w:rsidR="00FD02BA" w:rsidRPr="00967641" w:rsidRDefault="00FD02BA">
      <w:pPr>
        <w:pStyle w:val="Caption"/>
        <w:jc w:val="center"/>
        <w:rPr>
          <w:rFonts w:ascii="Century Schoolbook" w:hAnsi="Century Schoolbook"/>
          <w:sz w:val="22"/>
          <w:szCs w:val="22"/>
        </w:rPr>
      </w:pPr>
      <w:r w:rsidRPr="00967641">
        <w:rPr>
          <w:rFonts w:ascii="Century Schoolbook" w:hAnsi="Century Schoolbook"/>
          <w:sz w:val="22"/>
          <w:szCs w:val="22"/>
        </w:rPr>
        <w:t xml:space="preserve">Figure </w:t>
      </w:r>
      <w:r w:rsidRPr="00967641">
        <w:rPr>
          <w:rFonts w:ascii="Century Schoolbook" w:hAnsi="Century Schoolbook"/>
          <w:sz w:val="22"/>
          <w:szCs w:val="22"/>
        </w:rPr>
        <w:fldChar w:fldCharType="begin"/>
      </w:r>
      <w:r w:rsidRPr="00967641">
        <w:rPr>
          <w:rFonts w:ascii="Century Schoolbook" w:hAnsi="Century Schoolbook"/>
          <w:sz w:val="22"/>
          <w:szCs w:val="22"/>
        </w:rPr>
        <w:instrText xml:space="preserve"> SEQ Figure \* ARABIC </w:instrText>
      </w:r>
      <w:r w:rsidRPr="00967641">
        <w:rPr>
          <w:rFonts w:ascii="Century Schoolbook" w:hAnsi="Century Schoolbook"/>
          <w:sz w:val="22"/>
          <w:szCs w:val="22"/>
        </w:rPr>
        <w:fldChar w:fldCharType="separate"/>
      </w:r>
      <w:r w:rsidR="00303FFB" w:rsidRPr="00967641">
        <w:rPr>
          <w:rFonts w:ascii="Century Schoolbook" w:hAnsi="Century Schoolbook"/>
          <w:noProof/>
          <w:sz w:val="22"/>
          <w:szCs w:val="22"/>
        </w:rPr>
        <w:t>1</w:t>
      </w:r>
      <w:r w:rsidRPr="00967641">
        <w:rPr>
          <w:rFonts w:ascii="Century Schoolbook" w:hAnsi="Century Schoolbook"/>
          <w:sz w:val="22"/>
          <w:szCs w:val="22"/>
        </w:rPr>
        <w:fldChar w:fldCharType="end"/>
      </w:r>
    </w:p>
    <w:p w14:paraId="6625CE42" w14:textId="3C3A479C" w:rsidR="00FD02BA" w:rsidRPr="00967641" w:rsidRDefault="009F2E22" w:rsidP="003C7FB4">
      <w:pPr>
        <w:jc w:val="center"/>
        <w:rPr>
          <w:rFonts w:ascii="Century Schoolbook" w:hAnsi="Century Schoolbook"/>
          <w:sz w:val="22"/>
          <w:szCs w:val="22"/>
        </w:rPr>
      </w:pPr>
      <w:r w:rsidRPr="00967641">
        <w:rPr>
          <w:rFonts w:ascii="Century Schoolbook" w:hAnsi="Century Schoolbook"/>
          <w:noProof/>
          <w:sz w:val="22"/>
          <w:szCs w:val="22"/>
        </w:rPr>
        <mc:AlternateContent>
          <mc:Choice Requires="wps">
            <w:drawing>
              <wp:anchor distT="0" distB="0" distL="114300" distR="114300" simplePos="0" relativeHeight="251652096" behindDoc="0" locked="0" layoutInCell="1" allowOverlap="1" wp14:anchorId="3A187091" wp14:editId="346E9C4C">
                <wp:simplePos x="0" y="0"/>
                <wp:positionH relativeFrom="column">
                  <wp:posOffset>4436322</wp:posOffset>
                </wp:positionH>
                <wp:positionV relativeFrom="paragraph">
                  <wp:posOffset>53340</wp:posOffset>
                </wp:positionV>
                <wp:extent cx="0" cy="457200"/>
                <wp:effectExtent l="0" t="0" r="38100" b="19050"/>
                <wp:wrapNone/>
                <wp:docPr id="23" name="Line 1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4572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74A7763" id="Line 12" o:spid="_x0000_s1026" style="position:absolute;z-index:251652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349.3pt,4.2pt" to="349.3pt,40.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di0YrAEAAEcDAAAOAAAAZHJzL2Uyb0RvYy54bWysUk2P0zAQvSPxHyzfadqK8hE13UOX5bJA&#10;pV1+wNR2EgvHY824Tfvvsd20LHBD+DCy5+P5zZtZ350GJ46G2KJv5GI2l8J4hdr6rpHfnx/efJCC&#10;I3gNDr1p5NmwvNu8frUeQ22W2KPThkQC8VyPoZF9jKGuKla9GYBnGIxPwRZpgJie1FWaYEzog6uW&#10;8/m7akTSgVAZ5uS9vwTlpuC3rVHxW9uyicI1MnGLxVKx+2yrzRrqjiD0Vk004B9YDGB9+vQGdQ8R&#10;xIHsX1CDVYSMbZwpHCpsW6tM6SF1s5j/0c1TD8GUXpI4HG4y8f+DVV+PW7+jTF2d/FN4RPWDhcdt&#10;D74zhcDzOaTBLbJU1Ri4vpXkB4cdif34BXXKgUPEosKppSFDpv7EqYh9voltTlGoi1Ml79vV+zTH&#10;Ag71tS4Qx88GB5EvjXTWZxmghuMjx8wD6mtKdnt8sM6VUTovxkZ+XC1XpYDRWZ2DOY2p228diSPk&#10;ZShn+ve3NMKD1wWsN6A/TfcI1l3u6XPnJy1y+3nXuN6jPu/oqlGaVmE5bVZeh5fvUv1r/zc/AQAA&#10;//8DAFBLAwQUAAYACAAAACEA6wME2dsAAAAIAQAADwAAAGRycy9kb3ducmV2LnhtbEyPwU7DMBBE&#10;70j8g7VIXKrWoVRRCHEqBOTGhULFdRsvSUS8TmO3DXw9izjA8WlGs2+L9eR6daQxdJ4NXC0SUMS1&#10;tx03Bl5fqnkGKkRki71nMvBJAdbl+VmBufUnfqbjJjZKRjjkaKCNcci1DnVLDsPCD8SSvfvRYRQc&#10;G21HPMm46/UySVLtsGO50OJA9y3VH5uDMxCqLe2rr1k9S96uG0/L/cPTIxpzeTHd3YKKNMW/Mvzo&#10;izqU4rTzB7ZB9QbSmyyVqoFsBUryX94JJyvQZaH/P1B+AwAA//8DAFBLAQItABQABgAIAAAAIQC2&#10;gziS/gAAAOEBAAATAAAAAAAAAAAAAAAAAAAAAABbQ29udGVudF9UeXBlc10ueG1sUEsBAi0AFAAG&#10;AAgAAAAhADj9If/WAAAAlAEAAAsAAAAAAAAAAAAAAAAALwEAAF9yZWxzLy5yZWxzUEsBAi0AFAAG&#10;AAgAAAAhAHB2LRisAQAARwMAAA4AAAAAAAAAAAAAAAAALgIAAGRycy9lMm9Eb2MueG1sUEsBAi0A&#10;FAAGAAgAAAAhAOsDBNnbAAAACAEAAA8AAAAAAAAAAAAAAAAABgQAAGRycy9kb3ducmV2LnhtbFBL&#10;BQYAAAAABAAEAPMAAAAOBQAAAAA=&#10;"/>
            </w:pict>
          </mc:Fallback>
        </mc:AlternateContent>
      </w:r>
      <w:r w:rsidR="00647629" w:rsidRPr="00967641">
        <w:rPr>
          <w:rFonts w:ascii="Century Schoolbook" w:hAnsi="Century Schoolbook"/>
          <w:noProof/>
          <w:sz w:val="22"/>
          <w:szCs w:val="22"/>
        </w:rPr>
        <mc:AlternateContent>
          <mc:Choice Requires="wps">
            <w:drawing>
              <wp:anchor distT="0" distB="0" distL="114300" distR="114300" simplePos="0" relativeHeight="251650048" behindDoc="0" locked="0" layoutInCell="1" allowOverlap="1" wp14:anchorId="56A3493C" wp14:editId="4C3D849D">
                <wp:simplePos x="0" y="0"/>
                <wp:positionH relativeFrom="column">
                  <wp:posOffset>1727777</wp:posOffset>
                </wp:positionH>
                <wp:positionV relativeFrom="paragraph">
                  <wp:posOffset>46355</wp:posOffset>
                </wp:positionV>
                <wp:extent cx="0" cy="457200"/>
                <wp:effectExtent l="0" t="0" r="38100" b="19050"/>
                <wp:wrapNone/>
                <wp:docPr id="22" name="Line 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0" cy="4572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3E4D41D" id="Line 10" o:spid="_x0000_s1026" style="position:absolute;flip:y;z-index:251650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136.05pt,3.65pt" to="136.05pt,39.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U0oFswEAAFEDAAAOAAAAZHJzL2Uyb0RvYy54bWysU01v2zAMvQ/ofxB0b5wEyz6MOD2kay/d&#10;FqBd74w+bGGyKIhK7Pz7SYqXruttmA+CSJGPj4/0+mbsLTuqQAZdwxezOWfKCZTGtQ3/8XR3/Ykz&#10;iuAkWHSq4SdF/GZz9W49+FotsUMrVWAJxFE9+IZ3Mfq6qkh0qgeaoVcuPWoMPcRkhraSAYaE3ttq&#10;OZ9/qAYM0gcUiih5b8+PfFPwtVYifteaVGS24YlbLGco5z6f1WYNdRvAd0ZMNOAfWPRgXCp6gbqF&#10;COwQzBuo3oiAhDrOBPYVam2EKj2kbhbzv7p57MCr0ksSh/xFJvp/sOLbcet2IVMXo3v0Dyh+EnO4&#10;7cC1qhB4Ovk0uEWWqho81ZeUbJDfBbYfvqJMMXCIWFQYdeiZtsY/58QMnjplY5H9dJFdjZGJs1Mk&#10;7/vVxzTRUgbqjJDzfKB4r7Bn+dJwa1wWBGo4PlDMjF5CstvhnbG2DNU6NjT882q5KgmE1sj8mMMo&#10;tPutDewIeS3KN9V9FRbw4GQB6xTIL9M9grHneypu3aRKFiJvHdV7lKdd+K1WmlthOe1YXow/7ZL9&#10;8idsfgEAAP//AwBQSwMEFAAGAAgAAAAhAGYCbAbbAAAACAEAAA8AAABkcnMvZG93bnJldi54bWxM&#10;j0FLw0AQhe+F/odlCt7aTROwNmZTiqgXQbBGz5vsmAR3Z0N2m8Z/74gHPX68x5tvisPsrJhwDL0n&#10;BdtNAgKp8aanVkH1+rC+ARGiJqOtJ1TwhQEO5XJR6Nz4C73gdIqt4BEKuVbQxTjkUoamQ6fDxg9I&#10;nH340enIOLbSjPrC487KNEmupdM98YVOD3jXYfN5OjsFx/en++x5qp23Zt9Wb8ZVyWOq1NVqPt6C&#10;iDjHvzL86LM6lOxU+zOZIKyCdJduuapgl4Hg/Jdr5n0Gsizk/wfKbwAAAP//AwBQSwECLQAUAAYA&#10;CAAAACEAtoM4kv4AAADhAQAAEwAAAAAAAAAAAAAAAAAAAAAAW0NvbnRlbnRfVHlwZXNdLnhtbFBL&#10;AQItABQABgAIAAAAIQA4/SH/1gAAAJQBAAALAAAAAAAAAAAAAAAAAC8BAABfcmVscy8ucmVsc1BL&#10;AQItABQABgAIAAAAIQCUU0oFswEAAFEDAAAOAAAAAAAAAAAAAAAAAC4CAABkcnMvZTJvRG9jLnht&#10;bFBLAQItABQABgAIAAAAIQBmAmwG2wAAAAgBAAAPAAAAAAAAAAAAAAAAAA0EAABkcnMvZG93bnJl&#10;di54bWxQSwUGAAAAAAQABADzAAAAFQUAAAAA&#10;"/>
            </w:pict>
          </mc:Fallback>
        </mc:AlternateContent>
      </w:r>
      <w:r w:rsidR="00706088" w:rsidRPr="00967641">
        <w:rPr>
          <w:rFonts w:ascii="Century Schoolbook" w:hAnsi="Century Schoolbook"/>
          <w:noProof/>
          <w:sz w:val="22"/>
          <w:szCs w:val="22"/>
        </w:rPr>
        <mc:AlternateContent>
          <mc:Choice Requires="wps">
            <w:drawing>
              <wp:anchor distT="0" distB="0" distL="114300" distR="114300" simplePos="0" relativeHeight="251651072" behindDoc="0" locked="0" layoutInCell="1" allowOverlap="1" wp14:anchorId="1EDDB293" wp14:editId="22DA1240">
                <wp:simplePos x="0" y="0"/>
                <wp:positionH relativeFrom="column">
                  <wp:posOffset>1733550</wp:posOffset>
                </wp:positionH>
                <wp:positionV relativeFrom="paragraph">
                  <wp:posOffset>53340</wp:posOffset>
                </wp:positionV>
                <wp:extent cx="2705100" cy="19050"/>
                <wp:effectExtent l="9525" t="9525" r="9525" b="9525"/>
                <wp:wrapNone/>
                <wp:docPr id="24" name="Line 1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705100" cy="1905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D6B9168" id="Line 11" o:spid="_x0000_s1026" style="position:absolute;z-index:251651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136.5pt,4.2pt" to="349.5pt,5.7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GIjstQEAAEwDAAAOAAAAZHJzL2Uyb0RvYy54bWysU8tu2zAQvBfoPxC815IMuG0Eyzk4TS9p&#10;ayDpB6z5kIhQXIJLW/Lfl2RsJ2hvRXQglvsYzs6u1rfzaNlRBTLoOt4sas6UEyiN6zv+++n+01fO&#10;KIKTYNGpjp8U8dvNxw/rybdqiQNaqQJLII7ayXd8iNG3VUViUCPQAr1yKagxjBDTNfSVDDAl9NFW&#10;y7r+XE0YpA8oFFHy3r0E+abga61E/KU1qchsxxO3WM5Qzn0+q80a2j6AH4w404D/YDGCcenRK9Qd&#10;RGCHYP6BGo0ISKjjQuBYodZGqNJD6qap/+rmcQCvSi9JHPJXmej9YMXP49btQqYuZvfoH1A8E3O4&#10;HcD1qhB4Ovk0uCZLVU2e2mtJvpDfBbaffqBMOXCIWFSYdRgzZOqPzUXs01VsNUcmknP5pV41dZqJ&#10;SLHmpl6VYVTQXop9oPhd4ciy0XFrXNYCWjg+UMxkoL2kZLfDe2Ntmad1bOr4zWq5KgWE1sgczGkU&#10;+v3WBnaEvBHlK52lyNu0gAcnC9igQH472xGMfbHT49adBcka5IWjdo/ytAsXodLICsvzeuWdeHsv&#10;1a8/weYPAAAA//8DAFBLAwQUAAYACAAAACEAs2vRQd0AAAAIAQAADwAAAGRycy9kb3ducmV2Lnht&#10;bEyPwU7DMBBE70j8g7VIXCrqNK1KG+JUCMiNSwuI6zZekoh4ncZuG/h6lhMcRzOaeZNvRtepEw2h&#10;9WxgNk1AEVfetlwbeH0pb1agQkS22HkmA18UYFNcXuSYWX/mLZ12sVZSwiFDA02MfaZ1qBpyGKa+&#10;Jxbvww8Oo8ih1nbAs5S7TqdJstQOW5aFBnt6aKj63B2dgVC+0aH8nlST5H1ee0oPj89PaMz11Xh/&#10;ByrSGP/C8Isv6FAI094f2QbVGUhv5/IlGlgtQIm/XK9F7yU4W4Aucv3/QPEDAAD//wMAUEsBAi0A&#10;FAAGAAgAAAAhALaDOJL+AAAA4QEAABMAAAAAAAAAAAAAAAAAAAAAAFtDb250ZW50X1R5cGVzXS54&#10;bWxQSwECLQAUAAYACAAAACEAOP0h/9YAAACUAQAACwAAAAAAAAAAAAAAAAAvAQAAX3JlbHMvLnJl&#10;bHNQSwECLQAUAAYACAAAACEA+RiI7LUBAABMAwAADgAAAAAAAAAAAAAAAAAuAgAAZHJzL2Uyb0Rv&#10;Yy54bWxQSwECLQAUAAYACAAAACEAs2vRQd0AAAAIAQAADwAAAAAAAAAAAAAAAAAPBAAAZHJzL2Rv&#10;d25yZXYueG1sUEsFBgAAAAAEAAQA8wAAABkFAAAAAA==&#10;"/>
            </w:pict>
          </mc:Fallback>
        </mc:AlternateContent>
      </w:r>
      <w:r w:rsidR="00F42598" w:rsidRPr="00967641">
        <w:rPr>
          <w:rFonts w:ascii="Century Schoolbook" w:hAnsi="Century Schoolbook"/>
          <w:sz w:val="22"/>
          <w:szCs w:val="22"/>
        </w:rPr>
        <w:t xml:space="preserve">   </w:t>
      </w:r>
    </w:p>
    <w:p w14:paraId="5366BA1A" w14:textId="1BF47E0D" w:rsidR="00FD02BA" w:rsidRPr="00967641" w:rsidRDefault="00FD02BA" w:rsidP="003C7FB4">
      <w:pPr>
        <w:jc w:val="center"/>
        <w:rPr>
          <w:rFonts w:ascii="Century Schoolbook" w:hAnsi="Century Schoolbook"/>
          <w:sz w:val="22"/>
          <w:szCs w:val="22"/>
        </w:rPr>
      </w:pPr>
    </w:p>
    <w:p w14:paraId="26FE6884" w14:textId="4B6E62E7" w:rsidR="00FD02BA" w:rsidRPr="00967641" w:rsidRDefault="00647629" w:rsidP="003C7FB4">
      <w:pPr>
        <w:jc w:val="center"/>
        <w:rPr>
          <w:rFonts w:ascii="Century Schoolbook" w:hAnsi="Century Schoolbook"/>
          <w:sz w:val="22"/>
          <w:szCs w:val="22"/>
        </w:rPr>
      </w:pPr>
      <w:r>
        <w:rPr>
          <w:rFonts w:ascii="Century Schoolbook" w:hAnsi="Century Schoolbook"/>
          <w:noProof/>
          <w:sz w:val="22"/>
          <w:szCs w:val="22"/>
        </w:rPr>
        <mc:AlternateContent>
          <mc:Choice Requires="wps">
            <w:drawing>
              <wp:anchor distT="0" distB="0" distL="114300" distR="114300" simplePos="0" relativeHeight="251673600" behindDoc="0" locked="0" layoutInCell="1" allowOverlap="1" wp14:anchorId="1C4F2A73" wp14:editId="051EF50E">
                <wp:simplePos x="0" y="0"/>
                <wp:positionH relativeFrom="column">
                  <wp:posOffset>3698875</wp:posOffset>
                </wp:positionH>
                <wp:positionV relativeFrom="paragraph">
                  <wp:posOffset>164407</wp:posOffset>
                </wp:positionV>
                <wp:extent cx="1336963" cy="754842"/>
                <wp:effectExtent l="0" t="0" r="15875" b="26670"/>
                <wp:wrapNone/>
                <wp:docPr id="519829075" name="Rectangle 4"/>
                <wp:cNvGraphicFramePr/>
                <a:graphic xmlns:a="http://schemas.openxmlformats.org/drawingml/2006/main">
                  <a:graphicData uri="http://schemas.microsoft.com/office/word/2010/wordprocessingShape">
                    <wps:wsp>
                      <wps:cNvSpPr/>
                      <wps:spPr>
                        <a:xfrm>
                          <a:off x="0" y="0"/>
                          <a:ext cx="1336963" cy="754842"/>
                        </a:xfrm>
                        <a:prstGeom prst="rect">
                          <a:avLst/>
                        </a:prstGeom>
                        <a:noFill/>
                        <a:ln w="6350"/>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2DE14114" id="Rectangle 4" o:spid="_x0000_s1026" style="position:absolute;margin-left:291.25pt;margin-top:12.95pt;width:105.25pt;height:59.45pt;z-index:25167360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LNU6bQIAAC4FAAAOAAAAZHJzL2Uyb0RvYy54bWysVEtv2zAMvg/YfxB0X2zn1daoUwQtMgwo&#10;2qDp0LMqS7UBWdQkJU7260fJjhO0xQ7DLjYlkh9fH3V9s28U2QnratAFzUYpJUJzKGv9VtCfz6tv&#10;l5Q4z3TJFGhR0INw9Gbx9ct1a3IxhgpUKSxBEO3y1hS08t7kSeJ4JRrmRmCERqUE2zCPR/uWlJa1&#10;iN6oZJym86QFWxoLXDiHt3edki4ivpSC+0cpnfBEFRRz8/Fr4/c1fJPFNcvfLDNVzfs02D9k0bBa&#10;Y9AB6o55Rra2/gDV1NyCA+lHHJoEpKy5iDVgNVn6rppNxYyItWBznBna5P4fLH/YbczaYhta43KH&#10;YqhiL20T/pgf2cdmHYZmib0nHC+zyWR+NZ9QwlF3MZteTsehm8nJ21jnvwtoSBAKanEYsUdsd+98&#10;Z3o0CcE0rGql4kCUJm1B55NZHFBySi1K/qBEcFD6SUhSl5jMOAJH1ohbZcmO4bwZ50L7rFNVrBTd&#10;dTZL0w6X5YNHTDwCBmSJiQzYPUBg5EfsrozePriKSLrBOf1bYp3z4BEjg/aDc1NrsJ8BKKyqj9zZ&#10;Y/pnrQniK5SHtSUWOso7w1c1juGeOb9mFjmO24B76x/xIxVgu6GXKKnA/v7sPtgj9VBLSYs7U1D3&#10;a8usoET90EjKq2w6DUsWD9PZxRgP9lzzeq7R2+YWcEwZvhCGRzHYe3UUpYXmBdd7GaKiimmOsQvK&#10;vT0ebn23y/hAcLFcRjNcLMP8vd4YHsBDVwPNnvcvzJqeix5Z/ADH/WL5O0p2tsFTw3LrQdaRr6e+&#10;9v3GpYzE6R+QsPXn52h1euYWfwAAAP//AwBQSwMEFAAGAAgAAAAhAAr4xvneAAAACgEAAA8AAABk&#10;cnMvZG93bnJldi54bWxMj0FPg0AQhe8m/ofNmHgxdhBLS5GlMY2ePBhrL71tYQQCO0vYLcV/73jS&#10;42S+vPe9fDvbXk00+taxhodFBIq4dFXLtYbD5+t9CsoHw5XpHZOGb/KwLa6vcpNV7sIfNO1DrSSE&#10;fWY0NCEMGaIvG7LGL9xALL8vN1oT5BxrrEZzkXDbYxxFK7SmZWlozEC7hspuf7Ya8BjeX97weMer&#10;ek53Djs/Yaf17c38/AQq0Bz+YPjVF3UoxOnkzlx51WtI0jgRVEOcbEAJsN48yriTkMtlCljk+H9C&#10;8QMAAP//AwBQSwECLQAUAAYACAAAACEAtoM4kv4AAADhAQAAEwAAAAAAAAAAAAAAAAAAAAAAW0Nv&#10;bnRlbnRfVHlwZXNdLnhtbFBLAQItABQABgAIAAAAIQA4/SH/1gAAAJQBAAALAAAAAAAAAAAAAAAA&#10;AC8BAABfcmVscy8ucmVsc1BLAQItABQABgAIAAAAIQA5LNU6bQIAAC4FAAAOAAAAAAAAAAAAAAAA&#10;AC4CAABkcnMvZTJvRG9jLnhtbFBLAQItABQABgAIAAAAIQAK+Mb53gAAAAoBAAAPAAAAAAAAAAAA&#10;AAAAAMcEAABkcnMvZG93bnJldi54bWxQSwUGAAAAAAQABADzAAAA0gUAAAAA&#10;" filled="f" strokecolor="#09101d [484]" strokeweight=".5pt"/>
            </w:pict>
          </mc:Fallback>
        </mc:AlternateContent>
      </w:r>
      <w:r>
        <w:rPr>
          <w:rFonts w:ascii="Century Schoolbook" w:hAnsi="Century Schoolbook"/>
          <w:noProof/>
          <w:sz w:val="22"/>
          <w:szCs w:val="22"/>
        </w:rPr>
        <mc:AlternateContent>
          <mc:Choice Requires="wps">
            <w:drawing>
              <wp:anchor distT="0" distB="0" distL="114300" distR="114300" simplePos="0" relativeHeight="251672576" behindDoc="0" locked="0" layoutInCell="1" allowOverlap="1" wp14:anchorId="5127BBE7" wp14:editId="5C9ED840">
                <wp:simplePos x="0" y="0"/>
                <wp:positionH relativeFrom="column">
                  <wp:posOffset>1129145</wp:posOffset>
                </wp:positionH>
                <wp:positionV relativeFrom="paragraph">
                  <wp:posOffset>159443</wp:posOffset>
                </wp:positionV>
                <wp:extent cx="1281546" cy="734291"/>
                <wp:effectExtent l="0" t="0" r="13970" b="27940"/>
                <wp:wrapNone/>
                <wp:docPr id="1442987203" name="Rectangle 3"/>
                <wp:cNvGraphicFramePr/>
                <a:graphic xmlns:a="http://schemas.openxmlformats.org/drawingml/2006/main">
                  <a:graphicData uri="http://schemas.microsoft.com/office/word/2010/wordprocessingShape">
                    <wps:wsp>
                      <wps:cNvSpPr/>
                      <wps:spPr>
                        <a:xfrm>
                          <a:off x="0" y="0"/>
                          <a:ext cx="1281546" cy="734291"/>
                        </a:xfrm>
                        <a:prstGeom prst="rect">
                          <a:avLst/>
                        </a:prstGeom>
                        <a:noFill/>
                        <a:ln w="6350"/>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4AE3C1F8" id="Rectangle 3" o:spid="_x0000_s1026" style="position:absolute;margin-left:88.9pt;margin-top:12.55pt;width:100.9pt;height:57.8pt;z-index:25167257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JS3/bQIAAC4FAAAOAAAAZHJzL2Uyb0RvYy54bWysVN1P2zAQf5+0/8Hy+0hSWj4qUlSBmCYh&#10;QMDEs3FsEsnxeWe3affX7+ykaQVoD9NekrPv7ndfv/PF5aY1bK3QN2BLXhzlnCkroWrsW8l/Pt98&#10;O+PMB2ErYcCqkm+V55eLr18uOjdXE6jBVAoZgVg/71zJ6xDcPMu8rFUr/BE4ZUmpAVsR6IhvWYWi&#10;I/TWZJM8P8k6wMohSOU93V73Sr5I+ForGe619iowU3LKLaQvpu9r/GaLCzF/Q+HqRg5piH/IohWN&#10;paAj1LUIgq2w+QDVNhLBgw5HEtoMtG6kSjVQNUX+rpqnWjiVaqHmeDe2yf8/WHm3fnIPSG3onJ97&#10;EmMVG41t/FN+bJOatR2bpTaBSbosJmfFbHrCmSTd6fF0cl7EbmZ7b4c+fFfQsiiUHGkYqUdifetD&#10;b7ozicEs3DTGpIEYy7qSnxzP0oCyfWpJClujooOxj0qzpqJkJgk4sUZdGWRrQfMWUiobil5Vi0r1&#10;18Usz3tcMR89UuIJMCJrSmTEHgAiIz9i92UM9tFVJdKNzvnfEuudR48UGWwYndvGAn4GYKiqIXJv&#10;T+kftCaKr1BtH5Ah9JT3Tt40NIZb4cODQOI4bQPtbbinjzZA7YZB4qwG/P3ZfbQn6pGWs452puT+&#10;10qg4sz8sETK82I6jUuWDtPZ6YQOeKh5PdTYVXsFNKaCXggnkxjtg9mJGqF9ofVexqikElZS7JLL&#10;gLvDVeh3mR4IqZbLZEaL5US4tU9ORvDY1Uiz582LQDdwMRCL72C3X2L+jpK9bfS0sFwF0E3i676v&#10;Q79pKRNxhgckbv3hOVntn7nFHwAAAP//AwBQSwMEFAAGAAgAAAAhABRVAAbeAAAACgEAAA8AAABk&#10;cnMvZG93bnJldi54bWxMj7FOw0AQRHsk/uG0SDSIrBPADsbnCEVQUUQEmnQX32Jb9u1Zvotj/p6l&#10;gnI0o5k3xWZ2vZpoDK1nDctFAoq48rblWsPnx+vtGlSIhq3pPZOGbwqwKS8vCpNbf+Z3mvaxVlLC&#10;ITcamhiHHDFUDTkTFn4gFu/Lj85EkWONdjRnKXc9rpIkRWdaloXGDLRtqOr2J6cBD3H38oaHG07r&#10;eb312IUJO62vr+bnJ1CR5vgXhl98QYdSmI7+xDaoXnSWCXrUsHpYgpLAXfaYgjqKc59kgGWB/y+U&#10;PwAAAP//AwBQSwECLQAUAAYACAAAACEAtoM4kv4AAADhAQAAEwAAAAAAAAAAAAAAAAAAAAAAW0Nv&#10;bnRlbnRfVHlwZXNdLnhtbFBLAQItABQABgAIAAAAIQA4/SH/1gAAAJQBAAALAAAAAAAAAAAAAAAA&#10;AC8BAABfcmVscy8ucmVsc1BLAQItABQABgAIAAAAIQCNJS3/bQIAAC4FAAAOAAAAAAAAAAAAAAAA&#10;AC4CAABkcnMvZTJvRG9jLnhtbFBLAQItABQABgAIAAAAIQAUVQAG3gAAAAoBAAAPAAAAAAAAAAAA&#10;AAAAAMcEAABkcnMvZG93bnJldi54bWxQSwUGAAAAAAQABADzAAAA0gUAAAAA&#10;" filled="f" strokecolor="#09101d [484]" strokeweight=".5pt"/>
            </w:pict>
          </mc:Fallback>
        </mc:AlternateContent>
      </w:r>
    </w:p>
    <w:p w14:paraId="08FC471B" w14:textId="19B9CCF2" w:rsidR="00FD02BA" w:rsidRPr="00647629" w:rsidRDefault="003908CC" w:rsidP="00647629">
      <w:pPr>
        <w:spacing w:after="120"/>
        <w:rPr>
          <w:rFonts w:ascii="Arial" w:hAnsi="Arial" w:cs="Arial"/>
          <w:sz w:val="22"/>
          <w:szCs w:val="22"/>
        </w:rPr>
      </w:pPr>
      <w:r>
        <w:rPr>
          <w:rFonts w:ascii="Century Schoolbook" w:hAnsi="Century Schoolbook"/>
          <w:sz w:val="22"/>
          <w:szCs w:val="22"/>
        </w:rPr>
        <w:t xml:space="preserve">                                   </w:t>
      </w:r>
      <w:r w:rsidRPr="00647629">
        <w:rPr>
          <w:rFonts w:ascii="Arial" w:hAnsi="Arial" w:cs="Arial"/>
          <w:sz w:val="22"/>
          <w:szCs w:val="22"/>
        </w:rPr>
        <w:t xml:space="preserve">Management’s </w:t>
      </w:r>
      <w:r w:rsidR="00647629">
        <w:rPr>
          <w:rFonts w:ascii="Arial" w:hAnsi="Arial" w:cs="Arial"/>
          <w:sz w:val="22"/>
          <w:szCs w:val="22"/>
        </w:rPr>
        <w:tab/>
      </w:r>
      <w:r w:rsidR="00647629">
        <w:rPr>
          <w:rFonts w:ascii="Arial" w:hAnsi="Arial" w:cs="Arial"/>
          <w:sz w:val="22"/>
          <w:szCs w:val="22"/>
        </w:rPr>
        <w:tab/>
      </w:r>
      <w:r w:rsidR="00647629">
        <w:rPr>
          <w:rFonts w:ascii="Arial" w:hAnsi="Arial" w:cs="Arial"/>
          <w:sz w:val="22"/>
          <w:szCs w:val="22"/>
        </w:rPr>
        <w:tab/>
      </w:r>
      <w:r w:rsidR="00647629">
        <w:rPr>
          <w:rFonts w:ascii="Arial" w:hAnsi="Arial" w:cs="Arial"/>
          <w:sz w:val="22"/>
          <w:szCs w:val="22"/>
        </w:rPr>
        <w:tab/>
        <w:t xml:space="preserve">   Basic</w:t>
      </w:r>
    </w:p>
    <w:p w14:paraId="1BBF6C2E" w14:textId="1682F1BC" w:rsidR="003908CC" w:rsidRDefault="003908CC" w:rsidP="00647629">
      <w:pPr>
        <w:spacing w:after="120"/>
        <w:rPr>
          <w:rFonts w:ascii="Arial" w:hAnsi="Arial" w:cs="Arial"/>
          <w:sz w:val="22"/>
          <w:szCs w:val="22"/>
        </w:rPr>
      </w:pPr>
      <w:r>
        <w:rPr>
          <w:rFonts w:ascii="Century Schoolbook" w:hAnsi="Century Schoolbook"/>
          <w:sz w:val="22"/>
          <w:szCs w:val="22"/>
        </w:rPr>
        <w:t xml:space="preserve">                    </w:t>
      </w:r>
      <w:r w:rsidR="00647629">
        <w:rPr>
          <w:rFonts w:ascii="Century Schoolbook" w:hAnsi="Century Schoolbook"/>
          <w:sz w:val="22"/>
          <w:szCs w:val="22"/>
        </w:rPr>
        <w:t xml:space="preserve">              </w:t>
      </w:r>
      <w:r w:rsidR="00647629" w:rsidRPr="00647629">
        <w:rPr>
          <w:rFonts w:ascii="Arial" w:hAnsi="Arial" w:cs="Arial"/>
          <w:sz w:val="22"/>
          <w:szCs w:val="22"/>
        </w:rPr>
        <w:t xml:space="preserve">Discussion and </w:t>
      </w:r>
      <w:r w:rsidR="00647629">
        <w:rPr>
          <w:rFonts w:ascii="Arial" w:hAnsi="Arial" w:cs="Arial"/>
          <w:sz w:val="22"/>
          <w:szCs w:val="22"/>
        </w:rPr>
        <w:tab/>
      </w:r>
      <w:r w:rsidR="00647629">
        <w:rPr>
          <w:rFonts w:ascii="Arial" w:hAnsi="Arial" w:cs="Arial"/>
          <w:sz w:val="22"/>
          <w:szCs w:val="22"/>
        </w:rPr>
        <w:tab/>
      </w:r>
      <w:r w:rsidR="00647629">
        <w:rPr>
          <w:rFonts w:ascii="Arial" w:hAnsi="Arial" w:cs="Arial"/>
          <w:sz w:val="22"/>
          <w:szCs w:val="22"/>
        </w:rPr>
        <w:tab/>
      </w:r>
      <w:r w:rsidR="00647629">
        <w:rPr>
          <w:rFonts w:ascii="Arial" w:hAnsi="Arial" w:cs="Arial"/>
          <w:sz w:val="22"/>
          <w:szCs w:val="22"/>
        </w:rPr>
        <w:tab/>
        <w:t xml:space="preserve">Financial </w:t>
      </w:r>
    </w:p>
    <w:p w14:paraId="51407E4C" w14:textId="6C611B70" w:rsidR="00FD02BA" w:rsidRPr="00647629" w:rsidRDefault="00647629" w:rsidP="00647629">
      <w:pPr>
        <w:spacing w:after="120"/>
        <w:rPr>
          <w:rFonts w:ascii="Arial" w:hAnsi="Arial" w:cs="Arial"/>
          <w:sz w:val="22"/>
          <w:szCs w:val="22"/>
        </w:rPr>
      </w:pPr>
      <w:r w:rsidRPr="00647629">
        <w:rPr>
          <w:rFonts w:ascii="Arial" w:hAnsi="Arial" w:cs="Arial"/>
          <w:sz w:val="22"/>
          <w:szCs w:val="22"/>
        </w:rPr>
        <w:tab/>
      </w:r>
      <w:r w:rsidR="003908CC" w:rsidRPr="00647629">
        <w:rPr>
          <w:rFonts w:ascii="Arial" w:hAnsi="Arial" w:cs="Arial"/>
          <w:sz w:val="22"/>
          <w:szCs w:val="22"/>
        </w:rPr>
        <w:t xml:space="preserve">      </w:t>
      </w:r>
      <w:r w:rsidRPr="00647629">
        <w:rPr>
          <w:rFonts w:ascii="Arial" w:hAnsi="Arial" w:cs="Arial"/>
          <w:sz w:val="22"/>
          <w:szCs w:val="22"/>
        </w:rPr>
        <w:t xml:space="preserve">                      Analysis</w:t>
      </w:r>
      <w:r>
        <w:rPr>
          <w:rFonts w:ascii="Arial" w:hAnsi="Arial" w:cs="Arial"/>
          <w:sz w:val="22"/>
          <w:szCs w:val="22"/>
        </w:rPr>
        <w:tab/>
      </w:r>
      <w:r>
        <w:rPr>
          <w:rFonts w:ascii="Arial" w:hAnsi="Arial" w:cs="Arial"/>
          <w:sz w:val="22"/>
          <w:szCs w:val="22"/>
        </w:rPr>
        <w:tab/>
      </w:r>
      <w:r>
        <w:rPr>
          <w:rFonts w:ascii="Arial" w:hAnsi="Arial" w:cs="Arial"/>
          <w:sz w:val="22"/>
          <w:szCs w:val="22"/>
        </w:rPr>
        <w:tab/>
      </w:r>
      <w:r>
        <w:rPr>
          <w:rFonts w:ascii="Arial" w:hAnsi="Arial" w:cs="Arial"/>
          <w:sz w:val="22"/>
          <w:szCs w:val="22"/>
        </w:rPr>
        <w:tab/>
        <w:t xml:space="preserve">          Statements</w:t>
      </w:r>
    </w:p>
    <w:p w14:paraId="750DD6AE" w14:textId="0F652206" w:rsidR="00F42598" w:rsidRPr="00967641" w:rsidRDefault="00647629">
      <w:pPr>
        <w:jc w:val="center"/>
        <w:rPr>
          <w:rFonts w:ascii="Century Schoolbook" w:hAnsi="Century Schoolbook"/>
          <w:sz w:val="22"/>
          <w:szCs w:val="22"/>
        </w:rPr>
      </w:pPr>
      <w:r w:rsidRPr="00967641">
        <w:rPr>
          <w:rFonts w:ascii="Century Schoolbook" w:hAnsi="Century Schoolbook"/>
          <w:noProof/>
          <w:sz w:val="22"/>
          <w:szCs w:val="22"/>
        </w:rPr>
        <mc:AlternateContent>
          <mc:Choice Requires="wps">
            <w:drawing>
              <wp:anchor distT="0" distB="0" distL="114300" distR="114300" simplePos="0" relativeHeight="251653120" behindDoc="0" locked="0" layoutInCell="1" allowOverlap="1" wp14:anchorId="7948C8B3" wp14:editId="25794D16">
                <wp:simplePos x="0" y="0"/>
                <wp:positionH relativeFrom="column">
                  <wp:posOffset>4365625</wp:posOffset>
                </wp:positionH>
                <wp:positionV relativeFrom="paragraph">
                  <wp:posOffset>69273</wp:posOffset>
                </wp:positionV>
                <wp:extent cx="0" cy="342900"/>
                <wp:effectExtent l="0" t="0" r="38100" b="19050"/>
                <wp:wrapNone/>
                <wp:docPr id="14" name="Line 1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3429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57D6204" id="Line 13" o:spid="_x0000_s1026" style="position:absolute;z-index:2516531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343.75pt,5.45pt" to="343.75pt,3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Mt7zrgEAAEcDAAAOAAAAZHJzL2Uyb0RvYy54bWysUstu2zAQvBfoPxC815LdpmgEyzk4TS9p&#10;ayDpB6xJSiJCcYld2rL/viT9aNDeiuhAkPsYzczu8u4wOrE3xBZ9K+ezWgrjFWrr+1b+en748EUK&#10;juA1OPSmlUfD8m71/t1yCo1Z4IBOGxIJxHMzhVYOMYamqlgNZgSeYTA+JTukEWJ6Ul9pgimhj65a&#10;1PXnakLSgVAZ5hS9PyXlquB3nVHxZ9exicK1MnGL5aRybvNZrZbQ9ARhsOpMA/6DxQjWp59eoe4h&#10;gtiR/QdqtIqQsYszhWOFXWeVKRqSmnn9l5qnAYIpWpI5HK428dvBqh/7td9Qpq4O/ik8onph4XE9&#10;gO9NIfB8DGlw82xVNQVuri35wWFDYjt9R51qYBexuHDoaMyQSZ84FLOPV7PNIQp1CqoU/fhpcVuX&#10;OVTQXPoCcfxmcBT50kpnfbYBGtg/csw8oLmU5LDHB+tcGaXzYmrl7c3ipjQwOqtzMpcx9du1I7GH&#10;vAzlK6JS5nUZ4c7rAjYY0F/P9wjWne7p586fvcjy865xs0V93NDFozStwvK8WXkdXr9L95/9X/0G&#10;AAD//wMAUEsDBBQABgAIAAAAIQAFP1G63AAAAAkBAAAPAAAAZHJzL2Rvd25yZXYueG1sTI9BT8Mw&#10;DIXvSPyHyEhcJpYwYGyl6YSA3rgwQFy9xrQVjdM12Vb49RhxgJvt9/T8vXw1+k7taYhtYAvnUwOK&#10;uAqu5drCy3N5tgAVE7LDLjBZ+KQIq+L4KMfMhQM/0X6daiUhHDO00KTUZ1rHqiGPcRp6YtHew+Ax&#10;yTrU2g14kHDf6Zkxc+2xZfnQYE93DVUf6523EMtX2pZfk2pi3i7qQLPt/eMDWnt6Mt7egEo0pj8z&#10;/OALOhTCtAk7dlF1FuaL6yuximCWoMTwe9jIcLkEXeT6f4PiGwAA//8DAFBLAQItABQABgAIAAAA&#10;IQC2gziS/gAAAOEBAAATAAAAAAAAAAAAAAAAAAAAAABbQ29udGVudF9UeXBlc10ueG1sUEsBAi0A&#10;FAAGAAgAAAAhADj9If/WAAAAlAEAAAsAAAAAAAAAAAAAAAAALwEAAF9yZWxzLy5yZWxzUEsBAi0A&#10;FAAGAAgAAAAhAAMy3vOuAQAARwMAAA4AAAAAAAAAAAAAAAAALgIAAGRycy9lMm9Eb2MueG1sUEsB&#10;Ai0AFAAGAAgAAAAhAAU/UbrcAAAACQEAAA8AAAAAAAAAAAAAAAAACAQAAGRycy9kb3ducmV2Lnht&#10;bFBLBQYAAAAABAAEAPMAAAARBQAAAAA=&#10;"/>
            </w:pict>
          </mc:Fallback>
        </mc:AlternateContent>
      </w:r>
    </w:p>
    <w:p w14:paraId="425DC58E" w14:textId="1782C8FC" w:rsidR="00F42598" w:rsidRPr="00967641" w:rsidRDefault="00F42598">
      <w:pPr>
        <w:jc w:val="center"/>
        <w:rPr>
          <w:rFonts w:ascii="Century Schoolbook" w:hAnsi="Century Schoolbook"/>
          <w:sz w:val="22"/>
          <w:szCs w:val="22"/>
        </w:rPr>
      </w:pPr>
    </w:p>
    <w:p w14:paraId="185AD7CF" w14:textId="54F3DF0C" w:rsidR="00647629" w:rsidRDefault="00647629">
      <w:pPr>
        <w:jc w:val="center"/>
        <w:rPr>
          <w:rFonts w:ascii="Century Schoolbook" w:hAnsi="Century Schoolbook"/>
          <w:sz w:val="22"/>
          <w:szCs w:val="22"/>
        </w:rPr>
      </w:pPr>
      <w:r w:rsidRPr="00967641">
        <w:rPr>
          <w:rFonts w:ascii="Century Schoolbook" w:hAnsi="Century Schoolbook"/>
          <w:noProof/>
          <w:sz w:val="22"/>
          <w:szCs w:val="22"/>
        </w:rPr>
        <mc:AlternateContent>
          <mc:Choice Requires="wps">
            <w:drawing>
              <wp:anchor distT="0" distB="0" distL="114300" distR="114300" simplePos="0" relativeHeight="251657216" behindDoc="0" locked="0" layoutInCell="1" allowOverlap="1" wp14:anchorId="5FB5CA50" wp14:editId="3B6F8F12">
                <wp:simplePos x="0" y="0"/>
                <wp:positionH relativeFrom="column">
                  <wp:posOffset>1739265</wp:posOffset>
                </wp:positionH>
                <wp:positionV relativeFrom="paragraph">
                  <wp:posOffset>99483</wp:posOffset>
                </wp:positionV>
                <wp:extent cx="0" cy="342900"/>
                <wp:effectExtent l="0" t="0" r="38100" b="19050"/>
                <wp:wrapNone/>
                <wp:docPr id="17" name="Line 1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3429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3D35D0D" id="Line 17" o:spid="_x0000_s1026" style="position:absolute;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136.95pt,7.85pt" to="136.95pt,34.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Mt7zrgEAAEcDAAAOAAAAZHJzL2Uyb0RvYy54bWysUstu2zAQvBfoPxC815LdpmgEyzk4TS9p&#10;ayDpB6xJSiJCcYld2rL/viT9aNDeiuhAkPsYzczu8u4wOrE3xBZ9K+ezWgrjFWrr+1b+en748EUK&#10;juA1OPSmlUfD8m71/t1yCo1Z4IBOGxIJxHMzhVYOMYamqlgNZgSeYTA+JTukEWJ6Ul9pgimhj65a&#10;1PXnakLSgVAZ5hS9PyXlquB3nVHxZ9exicK1MnGL5aRybvNZrZbQ9ARhsOpMA/6DxQjWp59eoe4h&#10;gtiR/QdqtIqQsYszhWOFXWeVKRqSmnn9l5qnAYIpWpI5HK428dvBqh/7td9Qpq4O/ik8onph4XE9&#10;gO9NIfB8DGlw82xVNQVuri35wWFDYjt9R51qYBexuHDoaMyQSZ84FLOPV7PNIQp1CqoU/fhpcVuX&#10;OVTQXPoCcfxmcBT50kpnfbYBGtg/csw8oLmU5LDHB+tcGaXzYmrl7c3ipjQwOqtzMpcx9du1I7GH&#10;vAzlK6JS5nUZ4c7rAjYY0F/P9wjWne7p586fvcjy865xs0V93NDFozStwvK8WXkdXr9L95/9X/0G&#10;AAD//wMAUEsDBBQABgAIAAAAIQCVkf6U3AAAAAkBAAAPAAAAZHJzL2Rvd25yZXYueG1sTI/BTsMw&#10;DIbvSLxDZCQuE0vpxMpK0wkBvXFhgLh6jWkrGqdrsq3w9BhxgKP9f/r9uVhPrlcHGkPn2cDlPAFF&#10;XHvbcWPg5bm6uAYVIrLF3jMZ+KQA6/L0pMDc+iM/0WETGyUlHHI00MY45FqHuiWHYe4HYsne/egw&#10;yjg22o54lHLX6zRJltphx3KhxYHuWqo/NntnIFSvtKu+ZvUseVs0ntLd/eMDGnN+Nt3egIo0xT8Y&#10;fvRFHUpx2vo926B6A2m2WAkqwVUGSoDfxdbAcpWBLgv9/4PyGwAA//8DAFBLAQItABQABgAIAAAA&#10;IQC2gziS/gAAAOEBAAATAAAAAAAAAAAAAAAAAAAAAABbQ29udGVudF9UeXBlc10ueG1sUEsBAi0A&#10;FAAGAAgAAAAhADj9If/WAAAAlAEAAAsAAAAAAAAAAAAAAAAALwEAAF9yZWxzLy5yZWxzUEsBAi0A&#10;FAAGAAgAAAAhAAMy3vOuAQAARwMAAA4AAAAAAAAAAAAAAAAALgIAAGRycy9lMm9Eb2MueG1sUEsB&#10;Ai0AFAAGAAgAAAAhAJWR/pTcAAAACQEAAA8AAAAAAAAAAAAAAAAACAQAAGRycy9kb3ducmV2Lnht&#10;bFBLBQYAAAAABAAEAPMAAAARBQAAAAA=&#10;"/>
            </w:pict>
          </mc:Fallback>
        </mc:AlternateContent>
      </w:r>
      <w:r w:rsidRPr="00967641">
        <w:rPr>
          <w:rFonts w:ascii="Century Schoolbook" w:hAnsi="Century Schoolbook"/>
          <w:noProof/>
          <w:sz w:val="22"/>
          <w:szCs w:val="22"/>
        </w:rPr>
        <mc:AlternateContent>
          <mc:Choice Requires="wps">
            <w:drawing>
              <wp:anchor distT="0" distB="0" distL="114300" distR="114300" simplePos="0" relativeHeight="251655168" behindDoc="0" locked="0" layoutInCell="1" allowOverlap="1" wp14:anchorId="0FA69871" wp14:editId="4B8F9D45">
                <wp:simplePos x="0" y="0"/>
                <wp:positionH relativeFrom="column">
                  <wp:posOffset>5087620</wp:posOffset>
                </wp:positionH>
                <wp:positionV relativeFrom="paragraph">
                  <wp:posOffset>104563</wp:posOffset>
                </wp:positionV>
                <wp:extent cx="0" cy="685800"/>
                <wp:effectExtent l="0" t="0" r="38100" b="19050"/>
                <wp:wrapNone/>
                <wp:docPr id="12" name="Line 1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6858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3E0AB72" id="Line 15" o:spid="_x0000_s1026" style="position:absolute;z-index:251655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400.6pt,8.25pt" to="400.6pt,62.2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wFYurgEAAEcDAAAOAAAAZHJzL2Uyb0RvYy54bWysUstu2zAQvBfoPxC815INOHAJyzk4TS9p&#10;ayDJB6xJSiJCcQkubcl/X5J+JGhvRXUgyH2MZmZ3fT8Nlh11IIOu4fNZzZl2EpVxXcNfXx6/rDij&#10;CE6BRacbftLE7zefP61HL/QCe7RKB5ZAHInRN7yP0YuqItnrAWiGXruUbDEMENMzdJUKMCb0wVaL&#10;ur6rRgzKB5SaKEUfzkm+Kfhtq2X81bakI7MNT9xiOUM59/msNmsQXQDfG3mhAf/AYgDj0k9vUA8Q&#10;gR2C+QtqMDIgYRtnEocK29ZIXTQkNfP6DzXPPXhdtCRzyN9sov8HK38et24XMnU5uWf/hPKNmMNt&#10;D67ThcDLyafBzbNV1ehJ3Fryg/wusP34A1WqgUPE4sLUhiFDJn1sKmafbmbrKTJ5DsoUvVstV3WZ&#10;QwXi2ucDxe8aB5YvDbfGZRtAwPGJYuYB4lqSww4fjbVllNaxseFfl4tlaSC0RuVkLqPQ7bc2sCPk&#10;ZShfEZUyH8sCHpwqYL0G9e1yj2Ds+Z5+bt3Fiyw/7xqJParTLlw9StMqLC+bldfh47t0v+//5jcA&#10;AAD//wMAUEsDBBQABgAIAAAAIQCHwlDn3QAAAAoBAAAPAAAAZHJzL2Rvd25yZXYueG1sTI/BTsMw&#10;EETvSPyDtUhcqtZpoFUV4lQIyI0LBdTrNl6SiHidxm4b+HoW9QDHnXmancnXo+vUkYbQejYwnyWg&#10;iCtvW64NvL2W0xWoEJEtdp7JwBcFWBeXFzlm1p/4hY6bWCsJ4ZChgSbGPtM6VA05DDPfE4v34QeH&#10;Uc6h1nbAk4S7TqdJstQOW5YPDfb00FD1uTk4A6F8p335Pakmyfam9pTuH5+f0Jjrq/H+DlSkMf7B&#10;8FtfqkMhnXb+wDaozsAqmaeCirFcgBLgLOxESG8XoItc/59Q/AAAAP//AwBQSwECLQAUAAYACAAA&#10;ACEAtoM4kv4AAADhAQAAEwAAAAAAAAAAAAAAAAAAAAAAW0NvbnRlbnRfVHlwZXNdLnhtbFBLAQIt&#10;ABQABgAIAAAAIQA4/SH/1gAAAJQBAAALAAAAAAAAAAAAAAAAAC8BAABfcmVscy8ucmVsc1BLAQIt&#10;ABQABgAIAAAAIQDAwFYurgEAAEcDAAAOAAAAAAAAAAAAAAAAAC4CAABkcnMvZTJvRG9jLnhtbFBL&#10;AQItABQABgAIAAAAIQCHwlDn3QAAAAoBAAAPAAAAAAAAAAAAAAAAAAgEAABkcnMvZG93bnJldi54&#10;bWxQSwUGAAAAAAQABADzAAAAEgUAAAAA&#10;"/>
            </w:pict>
          </mc:Fallback>
        </mc:AlternateContent>
      </w:r>
      <w:r>
        <w:rPr>
          <w:rFonts w:ascii="Century Schoolbook" w:hAnsi="Century Schoolbook"/>
          <w:noProof/>
          <w:sz w:val="22"/>
          <w:szCs w:val="22"/>
        </w:rPr>
        <mc:AlternateContent>
          <mc:Choice Requires="wps">
            <w:drawing>
              <wp:anchor distT="0" distB="0" distL="114300" distR="114300" simplePos="0" relativeHeight="251674624" behindDoc="0" locked="0" layoutInCell="1" allowOverlap="1" wp14:anchorId="6FC9CF28" wp14:editId="4251884E">
                <wp:simplePos x="0" y="0"/>
                <wp:positionH relativeFrom="column">
                  <wp:posOffset>1735667</wp:posOffset>
                </wp:positionH>
                <wp:positionV relativeFrom="paragraph">
                  <wp:posOffset>93133</wp:posOffset>
                </wp:positionV>
                <wp:extent cx="3352800" cy="0"/>
                <wp:effectExtent l="0" t="0" r="0" b="0"/>
                <wp:wrapNone/>
                <wp:docPr id="1778820772" name="Straight Connector 6"/>
                <wp:cNvGraphicFramePr/>
                <a:graphic xmlns:a="http://schemas.openxmlformats.org/drawingml/2006/main">
                  <a:graphicData uri="http://schemas.microsoft.com/office/word/2010/wordprocessingShape">
                    <wps:wsp>
                      <wps:cNvCnPr/>
                      <wps:spPr>
                        <a:xfrm flipV="1">
                          <a:off x="0" y="0"/>
                          <a:ext cx="3352800"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4FE39103" id="Straight Connector 6" o:spid="_x0000_s1026" style="position:absolute;flip:y;z-index:251674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6.65pt,7.35pt" to="400.65pt,7.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IQxyuwEAAN4DAAAOAAAAZHJzL2Uyb0RvYy54bWysU01v2zAMvQ/YfxB0X+Sk2FAYcXpo0V2G&#10;rdhH76pMxQIkUZC02Pn3o+TEKbZhwIpeBFPie+R7pLc3k7PsADEZ9B1frxrOwCvsjd93/Mf3+3fX&#10;nKUsfS8teuj4ERK/2b19sx1DCxsc0PYQGZH41I6h40POoRUiqQGcTCsM4OlRY3QyUxj3oo9yJHZn&#10;xaZpPogRYx8iKkiJbu/mR76r/FqDyl+0TpCZ7Tj1lusZ6/lUTrHbynYfZRiMOrUhX9CFk8ZT0YXq&#10;TmbJfkbzB5UzKmJCnVcKnUCtjYKqgdSsm9/UfBtkgKqFzElhsSm9Hq36fLj1D5FsGENqU3iIRcWk&#10;o2PamvBIM626qFM2VduOi20wZabo8urq/ea6IXfV+U3MFIUqxJQ/AjpWPjpujS+KZCsPn1KmspR6&#10;TinX1pczoTX9vbG2BmUX4NZGdpA0xTyty9QI9yyLooIUFxH1Kx8tzKxfQTPTU7OznLpfF06pFPh8&#10;5rWesgtMUwcLsKlt/xN4yi9QqLv3P+AFUSujzwvYGY/xb9UvVug5/+zArLtY8IT9sY63WkNLVJ07&#10;LXzZ0udxhV9+y90vAAAA//8DAFBLAwQUAAYACAAAACEA3L5KHt4AAAAJAQAADwAAAGRycy9kb3du&#10;cmV2LnhtbEyPzU7DMBCE70i8g7VI3KiTFtEqxKkQEgekqvSHA9xce0kC8TrYThvenkUc4Lgzn2Zn&#10;yuXoOnHEEFtPCvJJBgLJeNtSreB5/3C1ABGTJqs7T6jgCyMsq/OzUhfWn2iLx12qBYdQLLSCJqW+&#10;kDKaBp2OE98jsffmg9OJz1BLG/SJw10np1l2I51uiT80usf7Bs3HbnAKXvLHz43p3zf7J7N6Dau0&#10;XmMalLq8GO9uQSQc0x8MP/W5OlTc6eAHslF0Cqbz2YxRNq7nIBhYZDkLh19BVqX8v6D6BgAA//8D&#10;AFBLAQItABQABgAIAAAAIQC2gziS/gAAAOEBAAATAAAAAAAAAAAAAAAAAAAAAABbQ29udGVudF9U&#10;eXBlc10ueG1sUEsBAi0AFAAGAAgAAAAhADj9If/WAAAAlAEAAAsAAAAAAAAAAAAAAAAALwEAAF9y&#10;ZWxzLy5yZWxzUEsBAi0AFAAGAAgAAAAhAIQhDHK7AQAA3gMAAA4AAAAAAAAAAAAAAAAALgIAAGRy&#10;cy9lMm9Eb2MueG1sUEsBAi0AFAAGAAgAAAAhANy+Sh7eAAAACQEAAA8AAAAAAAAAAAAAAAAAFQQA&#10;AGRycy9kb3ducmV2LnhtbFBLBQYAAAAABAAEAPMAAAAgBQAAAAA=&#10;" strokecolor="black [3213]" strokeweight=".5pt">
                <v:stroke joinstyle="miter"/>
              </v:line>
            </w:pict>
          </mc:Fallback>
        </mc:AlternateContent>
      </w:r>
    </w:p>
    <w:p w14:paraId="5A9BF8B2" w14:textId="513AB9B9" w:rsidR="00F42598" w:rsidRPr="00967641" w:rsidRDefault="00F42598">
      <w:pPr>
        <w:jc w:val="center"/>
        <w:rPr>
          <w:rFonts w:ascii="Century Schoolbook" w:hAnsi="Century Schoolbook"/>
          <w:sz w:val="22"/>
          <w:szCs w:val="22"/>
        </w:rPr>
      </w:pPr>
    </w:p>
    <w:p w14:paraId="2CA0B4AF" w14:textId="35E0B823" w:rsidR="00F42598" w:rsidRPr="00967641" w:rsidRDefault="009F2E22">
      <w:pPr>
        <w:jc w:val="center"/>
        <w:rPr>
          <w:rFonts w:ascii="Century Schoolbook" w:hAnsi="Century Schoolbook"/>
          <w:sz w:val="22"/>
          <w:szCs w:val="22"/>
        </w:rPr>
      </w:pPr>
      <w:r w:rsidRPr="00967641">
        <w:rPr>
          <w:rFonts w:ascii="Century Schoolbook" w:hAnsi="Century Schoolbook"/>
          <w:noProof/>
          <w:sz w:val="22"/>
          <w:szCs w:val="22"/>
        </w:rPr>
        <mc:AlternateContent>
          <mc:Choice Requires="wps">
            <w:drawing>
              <wp:anchor distT="0" distB="0" distL="114300" distR="114300" simplePos="0" relativeHeight="251661312" behindDoc="0" locked="0" layoutInCell="1" allowOverlap="1" wp14:anchorId="0D786EF5" wp14:editId="494FAEA1">
                <wp:simplePos x="0" y="0"/>
                <wp:positionH relativeFrom="column">
                  <wp:posOffset>674793</wp:posOffset>
                </wp:positionH>
                <wp:positionV relativeFrom="paragraph">
                  <wp:posOffset>116205</wp:posOffset>
                </wp:positionV>
                <wp:extent cx="0" cy="342900"/>
                <wp:effectExtent l="0" t="0" r="38100" b="19050"/>
                <wp:wrapNone/>
                <wp:docPr id="19" name="Line 2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3429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BE2BC61" id="Line 21" o:spid="_x0000_s1026" style="position:absolute;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53.15pt,9.15pt" to="53.15pt,36.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Mt7zrgEAAEcDAAAOAAAAZHJzL2Uyb0RvYy54bWysUstu2zAQvBfoPxC815LdpmgEyzk4TS9p&#10;ayDpB6xJSiJCcYld2rL/viT9aNDeiuhAkPsYzczu8u4wOrE3xBZ9K+ezWgrjFWrr+1b+en748EUK&#10;juA1OPSmlUfD8m71/t1yCo1Z4IBOGxIJxHMzhVYOMYamqlgNZgSeYTA+JTukEWJ6Ul9pgimhj65a&#10;1PXnakLSgVAZ5hS9PyXlquB3nVHxZ9exicK1MnGL5aRybvNZrZbQ9ARhsOpMA/6DxQjWp59eoe4h&#10;gtiR/QdqtIqQsYszhWOFXWeVKRqSmnn9l5qnAYIpWpI5HK428dvBqh/7td9Qpq4O/ik8onph4XE9&#10;gO9NIfB8DGlw82xVNQVuri35wWFDYjt9R51qYBexuHDoaMyQSZ84FLOPV7PNIQp1CqoU/fhpcVuX&#10;OVTQXPoCcfxmcBT50kpnfbYBGtg/csw8oLmU5LDHB+tcGaXzYmrl7c3ipjQwOqtzMpcx9du1I7GH&#10;vAzlK6JS5nUZ4c7rAjYY0F/P9wjWne7p586fvcjy865xs0V93NDFozStwvK8WXkdXr9L95/9X/0G&#10;AAD//wMAUEsDBBQABgAIAAAAIQAhGu/13AAAAAkBAAAPAAAAZHJzL2Rvd25yZXYueG1sTI9BT8Mw&#10;DIXvSPyHyEhcJpbQSmMqTScE9MaFAeLqtaataJyuybbCr5+3C5zsZz89f85Xk+vVnsbQebZwOzeg&#10;iCtfd9xYeH8rb5agQkSusfdMFn4owKq4vMgxq/2BX2m/jo2SEA4ZWmhjHDKtQ9WSwzD3A7Hsvvzo&#10;MIocG12PeJBw1+vEmIV22LFcaHGgx5aq7/XOWQjlB23L31k1M59p4ynZPr08o7XXV9PDPahIU/wz&#10;wwlf0KEQpo3fcR1UL9osUrFKs5R6MpwHGwt3SQq6yPX/D4ojAAAA//8DAFBLAQItABQABgAIAAAA&#10;IQC2gziS/gAAAOEBAAATAAAAAAAAAAAAAAAAAAAAAABbQ29udGVudF9UeXBlc10ueG1sUEsBAi0A&#10;FAAGAAgAAAAhADj9If/WAAAAlAEAAAsAAAAAAAAAAAAAAAAALwEAAF9yZWxzLy5yZWxzUEsBAi0A&#10;FAAGAAgAAAAhAAMy3vOuAQAARwMAAA4AAAAAAAAAAAAAAAAALgIAAGRycy9lMm9Eb2MueG1sUEsB&#10;Ai0AFAAGAAgAAAAhACEa7/XcAAAACQEAAA8AAAAAAAAAAAAAAAAACAQAAGRycy9kb3ducmV2Lnht&#10;bFBLBQYAAAAABAAEAPMAAAARBQAAAAA=&#10;"/>
            </w:pict>
          </mc:Fallback>
        </mc:AlternateContent>
      </w:r>
      <w:r w:rsidR="00647629" w:rsidRPr="00967641">
        <w:rPr>
          <w:rFonts w:ascii="Century Schoolbook" w:hAnsi="Century Schoolbook"/>
          <w:noProof/>
          <w:sz w:val="22"/>
          <w:szCs w:val="22"/>
        </w:rPr>
        <mc:AlternateContent>
          <mc:Choice Requires="wps">
            <w:drawing>
              <wp:anchor distT="0" distB="0" distL="114300" distR="114300" simplePos="0" relativeHeight="251659264" behindDoc="0" locked="0" layoutInCell="1" allowOverlap="1" wp14:anchorId="0532E95E" wp14:editId="5FA16FB5">
                <wp:simplePos x="0" y="0"/>
                <wp:positionH relativeFrom="column">
                  <wp:posOffset>3206115</wp:posOffset>
                </wp:positionH>
                <wp:positionV relativeFrom="paragraph">
                  <wp:posOffset>103293</wp:posOffset>
                </wp:positionV>
                <wp:extent cx="0" cy="342900"/>
                <wp:effectExtent l="0" t="0" r="38100" b="19050"/>
                <wp:wrapNone/>
                <wp:docPr id="11" name="Line 1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3429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C5BD76A" id="Line 19" o:spid="_x0000_s1026" style="position:absolute;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252.45pt,8.15pt" to="252.45pt,35.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Mt7zrgEAAEcDAAAOAAAAZHJzL2Uyb0RvYy54bWysUstu2zAQvBfoPxC815LdpmgEyzk4TS9p&#10;ayDpB6xJSiJCcYld2rL/viT9aNDeiuhAkPsYzczu8u4wOrE3xBZ9K+ezWgrjFWrr+1b+en748EUK&#10;juA1OPSmlUfD8m71/t1yCo1Z4IBOGxIJxHMzhVYOMYamqlgNZgSeYTA+JTukEWJ6Ul9pgimhj65a&#10;1PXnakLSgVAZ5hS9PyXlquB3nVHxZ9exicK1MnGL5aRybvNZrZbQ9ARhsOpMA/6DxQjWp59eoe4h&#10;gtiR/QdqtIqQsYszhWOFXWeVKRqSmnn9l5qnAYIpWpI5HK428dvBqh/7td9Qpq4O/ik8onph4XE9&#10;gO9NIfB8DGlw82xVNQVuri35wWFDYjt9R51qYBexuHDoaMyQSZ84FLOPV7PNIQp1CqoU/fhpcVuX&#10;OVTQXPoCcfxmcBT50kpnfbYBGtg/csw8oLmU5LDHB+tcGaXzYmrl7c3ipjQwOqtzMpcx9du1I7GH&#10;vAzlK6JS5nUZ4c7rAjYY0F/P9wjWne7p586fvcjy865xs0V93NDFozStwvK8WXkdXr9L95/9X/0G&#10;AAD//wMAUEsDBBQABgAIAAAAIQCY4Z+G3AAAAAkBAAAPAAAAZHJzL2Rvd25yZXYueG1sTI/BTsMw&#10;DIbvSLxDZCQu05awwoDSdEJAb7swhrh6rWkrGqdrsq3w9BhxgKP9f/r9OVuOrlMHGkLr2cLFzIAi&#10;Ln3Vcm1h81JMb0CFiFxh55ksfFKAZX56kmFa+SM/02EdayUlHFK00MTYp1qHsiGHYeZ7Ysne/eAw&#10;yjjUuhrwKOWu03NjFtphy3KhwZ4eGio/1ntnIRSvtCu+JuXEvCW1p/nucfWE1p6fjfd3oCKN8Q+G&#10;H31Rh1yctn7PVVCdhStzeSuoBIsElAC/i62Fa5OAzjP9/4P8GwAA//8DAFBLAQItABQABgAIAAAA&#10;IQC2gziS/gAAAOEBAAATAAAAAAAAAAAAAAAAAAAAAABbQ29udGVudF9UeXBlc10ueG1sUEsBAi0A&#10;FAAGAAgAAAAhADj9If/WAAAAlAEAAAsAAAAAAAAAAAAAAAAALwEAAF9yZWxzLy5yZWxzUEsBAi0A&#10;FAAGAAgAAAAhAAMy3vOuAQAARwMAAA4AAAAAAAAAAAAAAAAALgIAAGRycy9lMm9Eb2MueG1sUEsB&#10;Ai0AFAAGAAgAAAAhAJjhn4bcAAAACQEAAA8AAAAAAAAAAAAAAAAACAQAAGRycy9kb3ducmV2Lnht&#10;bFBLBQYAAAAABAAEAPMAAAARBQAAAAA=&#10;"/>
            </w:pict>
          </mc:Fallback>
        </mc:AlternateContent>
      </w:r>
      <w:r w:rsidR="00647629">
        <w:rPr>
          <w:rFonts w:ascii="Century Schoolbook" w:hAnsi="Century Schoolbook"/>
          <w:noProof/>
          <w:sz w:val="22"/>
          <w:szCs w:val="22"/>
        </w:rPr>
        <mc:AlternateContent>
          <mc:Choice Requires="wps">
            <w:drawing>
              <wp:anchor distT="0" distB="0" distL="114300" distR="114300" simplePos="0" relativeHeight="251675648" behindDoc="0" locked="0" layoutInCell="1" allowOverlap="1" wp14:anchorId="5DFA2C10" wp14:editId="28E64C99">
                <wp:simplePos x="0" y="0"/>
                <wp:positionH relativeFrom="column">
                  <wp:posOffset>668655</wp:posOffset>
                </wp:positionH>
                <wp:positionV relativeFrom="paragraph">
                  <wp:posOffset>105198</wp:posOffset>
                </wp:positionV>
                <wp:extent cx="2548466" cy="0"/>
                <wp:effectExtent l="0" t="0" r="0" b="0"/>
                <wp:wrapNone/>
                <wp:docPr id="709531449" name="Straight Connector 7"/>
                <wp:cNvGraphicFramePr/>
                <a:graphic xmlns:a="http://schemas.openxmlformats.org/drawingml/2006/main">
                  <a:graphicData uri="http://schemas.microsoft.com/office/word/2010/wordprocessingShape">
                    <wps:wsp>
                      <wps:cNvCnPr/>
                      <wps:spPr>
                        <a:xfrm>
                          <a:off x="0" y="0"/>
                          <a:ext cx="2548466"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1DC21F34" id="Straight Connector 7" o:spid="_x0000_s1026" style="position:absolute;z-index:251675648;visibility:visible;mso-wrap-style:square;mso-wrap-distance-left:9pt;mso-wrap-distance-top:0;mso-wrap-distance-right:9pt;mso-wrap-distance-bottom:0;mso-position-horizontal:absolute;mso-position-horizontal-relative:text;mso-position-vertical:absolute;mso-position-vertical-relative:text" from="52.65pt,8.3pt" to="253.3pt,8.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Kct3sgEAANQDAAAOAAAAZHJzL2Uyb0RvYy54bWysU01v2zAMvQ/YfxB0X+QEXVAYcXpo0V2G&#10;rdjHD1BlKhYgiYKkxc6/H6UkdrEOGDbsQosU3yP5RO/uJmfZEWIy6Du+XjWcgVfYG3/o+Pdvj+9u&#10;OUtZ+l5a9NDxEyR+t3/7ZjeGFjY4oO0hMiLxqR1Dx4ecQytEUgM4mVYYwNOlxuhkJjceRB/lSOzO&#10;ik3TbMWIsQ8RFaRE0YfzJd9Xfq1B5c9aJ8jMdpx6y9XGap+LFfudbA9RhsGoSxvyH7pw0ngqOlM9&#10;yCzZj2heUTmjIibUeaXQCdTaKKgz0DTr5pdpvg4yQJ2FxElhlin9P1r16XjvnyLJMIbUpvAUyxST&#10;jq58qT82VbFOs1gwZaYouHl/c3uz3XKmrndiAYaY8gdAx8qh49b4Mods5fFjylSMUq8pJWx9sQmt&#10;6R+NtdUpGwD3NrKjpLfL07q8FeFeZJFXkGJpvZ7yycKZ9QtoZnpqdl2r161aOKVS4POV13rKLjBN&#10;HczA5s/AS36BQt24vwHPiFoZfZ7BzniMv6u+SKHP+VcFznMXCZ6xP9VHrdLQ6lTlLmtedvOlX+HL&#10;z7j/CQAA//8DAFBLAwQUAAYACAAAACEADvSTE9wAAAAJAQAADwAAAGRycy9kb3ducmV2LnhtbEyP&#10;QWvDMAyF74P9B6PBLqO1t5Iw0jhlBHrZYbCmlB3dWE3CYjnEbpP++6nssN3ekx5Pn/LN7HpxwTF0&#10;njQ8LxUIpNrbjhoN+2q7eAURoiFrek+o4YoBNsX9XW4y6yf6xMsuNoJLKGRGQxvjkEkZ6hadCUs/&#10;IPHu5EdnItuxkXY0E5e7Xr4olUpnOuILrRmwbLH+3p2dhq/mabU9VFRNZfw4pe18PbwnpdaPD/Pb&#10;GkTEOf6F4YbP6FAw09GfyQbRs1fJiqMs0hQEBxJ1E8ffgSxy+f+D4gcAAP//AwBQSwECLQAUAAYA&#10;CAAAACEAtoM4kv4AAADhAQAAEwAAAAAAAAAAAAAAAAAAAAAAW0NvbnRlbnRfVHlwZXNdLnhtbFBL&#10;AQItABQABgAIAAAAIQA4/SH/1gAAAJQBAAALAAAAAAAAAAAAAAAAAC8BAABfcmVscy8ucmVsc1BL&#10;AQItABQABgAIAAAAIQAmKct3sgEAANQDAAAOAAAAAAAAAAAAAAAAAC4CAABkcnMvZTJvRG9jLnht&#10;bFBLAQItABQABgAIAAAAIQAO9JMT3AAAAAkBAAAPAAAAAAAAAAAAAAAAAAwEAABkcnMvZG93bnJl&#10;di54bWxQSwUGAAAAAAQABADzAAAAFQUAAAAA&#10;" strokecolor="black [3213]" strokeweight=".5pt">
                <v:stroke joinstyle="miter"/>
              </v:line>
            </w:pict>
          </mc:Fallback>
        </mc:AlternateContent>
      </w:r>
    </w:p>
    <w:p w14:paraId="2C406642" w14:textId="7153C606" w:rsidR="00F42598" w:rsidRPr="00967641" w:rsidRDefault="00F42598">
      <w:pPr>
        <w:jc w:val="center"/>
        <w:rPr>
          <w:rFonts w:ascii="Century Schoolbook" w:hAnsi="Century Schoolbook"/>
          <w:sz w:val="22"/>
          <w:szCs w:val="22"/>
        </w:rPr>
      </w:pPr>
    </w:p>
    <w:p w14:paraId="3D9FACCC" w14:textId="51FFB621" w:rsidR="00F42598" w:rsidRPr="00967641" w:rsidRDefault="009F2E22">
      <w:pPr>
        <w:jc w:val="center"/>
        <w:rPr>
          <w:rFonts w:ascii="Century Schoolbook" w:hAnsi="Century Schoolbook"/>
          <w:sz w:val="22"/>
          <w:szCs w:val="22"/>
        </w:rPr>
      </w:pPr>
      <w:r>
        <w:rPr>
          <w:rFonts w:ascii="Century Schoolbook" w:hAnsi="Century Schoolbook"/>
          <w:noProof/>
          <w:sz w:val="22"/>
          <w:szCs w:val="22"/>
        </w:rPr>
        <mc:AlternateContent>
          <mc:Choice Requires="wps">
            <w:drawing>
              <wp:anchor distT="0" distB="0" distL="114300" distR="114300" simplePos="0" relativeHeight="251678720" behindDoc="0" locked="0" layoutInCell="1" allowOverlap="1" wp14:anchorId="4EFF1405" wp14:editId="615A456D">
                <wp:simplePos x="0" y="0"/>
                <wp:positionH relativeFrom="column">
                  <wp:posOffset>4381500</wp:posOffset>
                </wp:positionH>
                <wp:positionV relativeFrom="paragraph">
                  <wp:posOffset>132080</wp:posOffset>
                </wp:positionV>
                <wp:extent cx="1353820" cy="829310"/>
                <wp:effectExtent l="0" t="0" r="17780" b="27940"/>
                <wp:wrapNone/>
                <wp:docPr id="1879995919" name="Rectangle 10"/>
                <wp:cNvGraphicFramePr/>
                <a:graphic xmlns:a="http://schemas.openxmlformats.org/drawingml/2006/main">
                  <a:graphicData uri="http://schemas.microsoft.com/office/word/2010/wordprocessingShape">
                    <wps:wsp>
                      <wps:cNvSpPr/>
                      <wps:spPr>
                        <a:xfrm>
                          <a:off x="0" y="0"/>
                          <a:ext cx="1353820" cy="829310"/>
                        </a:xfrm>
                        <a:prstGeom prst="rect">
                          <a:avLst/>
                        </a:prstGeom>
                        <a:noFill/>
                        <a:ln w="6350">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160B9A27" id="Rectangle 10" o:spid="_x0000_s1026" style="position:absolute;margin-left:345pt;margin-top:10.4pt;width:106.6pt;height:65.3pt;z-index:25167872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KzzegQIAAGcFAAAOAAAAZHJzL2Uyb0RvYy54bWysVN9P2zAQfp+0/8Hy+0jSUgYVKapATJMQ&#10;VMDEs3FsEsnxeWe3affX7+ykacXQHqa9JLbv7ru7735cXm1bwzYKfQO25MVJzpmyEqrGvpX8x/Pt&#10;l3POfBC2EgasKvlOeX61+PzpsnNzNYEaTKWQEYj1886VvA7BzbPMy1q1wp+AU5aEGrAVga74llUo&#10;OkJvTTbJ87OsA6wcglTe0+tNL+SLhK+1kuFBa68CMyWn2EL6Yvq+xm+2uBTzNxSubuQQhviHKFrR&#10;WHI6Qt2IINgamz+g2kYieNDhREKbgdaNVCkHyqbI32XzVAunUi5EjncjTf7/wcr7zZNbIdHQOT/3&#10;dIxZbDW28U/xsW0iazeSpbaBSXosprPp+YQ4lSQ7n1xMi8RmdrB26MM3BS2Lh5IjFSNxJDZ3PpBH&#10;Ut2rRGcWbhtjUkGMZV3Jz6azPBl4ME0VhVEttYa6Nsg2gooatkUsImEdadHNWHo85JROYWdUhDD2&#10;UWnWVJTFpHcQ2+2AKaRUNhS9qBaV6l0Vszzf5zhGkVwnwIisKcgRewD4GLuPedCPpip162g8ZP43&#10;49EieQYbRuO2sYAfZWYoq8Fzr78nqacmsvQK1W6FDKGfFe/kbUP1uxM+rATScFDJaeDDA320AaoT&#10;DCfOasBfH71HfepZknLW0bCV3P9cC1Scme+WuvmiOD2N05kup7Ovsa3wWPJ6LLHr9hqo9AWtFifT&#10;MeoHsz9qhPaF9sIyeiWRsJJ8l1wG3F+uQ78EaLNItVwmNZpIJ8KdfXIygkdWY38+b18EuqGJA7X/&#10;PewHU8zf9XKvGy0tLNcBdJMa/cDrwDdNc2qcYfPEdXF8T1qH/bj4DQAA//8DAFBLAwQUAAYACAAA&#10;ACEAQJDiGN0AAAAKAQAADwAAAGRycy9kb3ducmV2LnhtbEyPwU7DMBBE70j8g7VIvVG7KURtiFOh&#10;Slzg1FBxduNtEhGvo9hp3b9nOcFxtaOZ98pdcoO44BR6TxpWSwUCqfG2p1bD8fPtcQMiREPWDJ5Q&#10;ww0D7Kr7u9IU1l/pgJc6toJLKBRGQxfjWEgZmg6dCUs/IvHv7CdnIp9TK+1krlzuBpkplUtneuKF&#10;zoy477D5rmen4WtzsO0xvdfuYz3vz1keXIpB68VDen0BETHFvzD84jM6VMx08jPZIAYN+VaxS9SQ&#10;KVbgwFatMxAnTj6vnkBWpfyvUP0AAAD//wMAUEsBAi0AFAAGAAgAAAAhALaDOJL+AAAA4QEAABMA&#10;AAAAAAAAAAAAAAAAAAAAAFtDb250ZW50X1R5cGVzXS54bWxQSwECLQAUAAYACAAAACEAOP0h/9YA&#10;AACUAQAACwAAAAAAAAAAAAAAAAAvAQAAX3JlbHMvLnJlbHNQSwECLQAUAAYACAAAACEATys83oEC&#10;AABnBQAADgAAAAAAAAAAAAAAAAAuAgAAZHJzL2Uyb0RvYy54bWxQSwECLQAUAAYACAAAACEAQJDi&#10;GN0AAAAKAQAADwAAAAAAAAAAAAAAAADbBAAAZHJzL2Rvd25yZXYueG1sUEsFBgAAAAAEAAQA8wAA&#10;AOUFAAAAAA==&#10;" filled="f" strokecolor="black [3213]" strokeweight=".5pt"/>
            </w:pict>
          </mc:Fallback>
        </mc:AlternateContent>
      </w:r>
      <w:r>
        <w:rPr>
          <w:rFonts w:ascii="Century Schoolbook" w:hAnsi="Century Schoolbook"/>
          <w:noProof/>
          <w:sz w:val="22"/>
          <w:szCs w:val="22"/>
        </w:rPr>
        <mc:AlternateContent>
          <mc:Choice Requires="wps">
            <w:drawing>
              <wp:anchor distT="0" distB="0" distL="114300" distR="114300" simplePos="0" relativeHeight="251677696" behindDoc="0" locked="0" layoutInCell="1" allowOverlap="1" wp14:anchorId="67EA8754" wp14:editId="33B7375A">
                <wp:simplePos x="0" y="0"/>
                <wp:positionH relativeFrom="column">
                  <wp:posOffset>2529840</wp:posOffset>
                </wp:positionH>
                <wp:positionV relativeFrom="paragraph">
                  <wp:posOffset>124460</wp:posOffset>
                </wp:positionV>
                <wp:extent cx="1392555" cy="778510"/>
                <wp:effectExtent l="0" t="0" r="17145" b="21590"/>
                <wp:wrapNone/>
                <wp:docPr id="118798123" name="Rectangle 9"/>
                <wp:cNvGraphicFramePr/>
                <a:graphic xmlns:a="http://schemas.openxmlformats.org/drawingml/2006/main">
                  <a:graphicData uri="http://schemas.microsoft.com/office/word/2010/wordprocessingShape">
                    <wps:wsp>
                      <wps:cNvSpPr/>
                      <wps:spPr>
                        <a:xfrm>
                          <a:off x="0" y="0"/>
                          <a:ext cx="1392555" cy="778510"/>
                        </a:xfrm>
                        <a:prstGeom prst="rect">
                          <a:avLst/>
                        </a:prstGeom>
                        <a:noFill/>
                        <a:ln w="6350"/>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774ABE8B" id="Rectangle 9" o:spid="_x0000_s1026" style="position:absolute;margin-left:199.2pt;margin-top:9.8pt;width:109.65pt;height:61.3pt;z-index:25167769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1hbAIAAC4FAAAOAAAAZHJzL2Uyb0RvYy54bWysVEtv2zAMvg/YfxB0X22ndR9BnSJo0WFA&#10;0RVrh55VWaoNyKJGKXGyXz9KdpygLXYYdpEokfz40EddXm06w9YKfQu24sVRzpmyEurWvlb859Pt&#10;l3POfBC2FgasqvhWeX61+PzpsndzNYMGTK2QEYj1895VvAnBzbPMy0Z1wh+BU5aUGrATgY74mtUo&#10;ekLvTDbL89OsB6wdglTe0+3NoOSLhK+1kuG71l4FZipOuYW0Ylpf4potLsX8FYVrWjmmIf4hi060&#10;loJOUDciCLbC9h1U10oEDzocSegy0LqVKtVA1RT5m2oeG+FUqoWa493UJv//YOX9+tE9ILWhd37u&#10;SYxVbDR2caf82CY1azs1S20Ck3RZHF/MyrLkTJLu7Oy8LFI3s723Qx++KuhYFCqO9BipR2J95wNF&#10;JNOdSQxm4bY1Jj2Isayv+OlxOUDuU0tS2BoVHYz9oTRra0pmloATa9S1QbYW9N5CSmVDMagaUavh&#10;uijzfJfq5JGySYARWVMiE/YIEBn5HnsoY7SPriqRbnLO/5bY4Dx5pMhgw+TctRbwIwBDVY2RB3tK&#10;/6A1UXyBevuADGGgvHfytqVnuBM+PAgkjtM00NyG77RoA9RuGCXOGsDfH91He6IeaTnraWYq7n+t&#10;BCrOzDdLpLwoTk7ikKXDSXk2owMeal4ONXbVXQM9U0E/hJNJjPbB7ESN0D3TeC9jVFIJKyl2xWXA&#10;3eE6DLNMH4RUy2Uyo8FyItzZRycjeOxqpNnT5lmgG7kYiMX3sJsvMX9DycE2elpYrgLoNvF139ex&#10;3zSUiTjjBxKn/vCcrPbf3OIPAAAA//8DAFBLAwQUAAYACAAAACEAo2iuQt4AAAAKAQAADwAAAGRy&#10;cy9kb3ducmV2LnhtbEyPwU6DQBCG7ya+w2ZMvJh2KDaUIktjGj15MFYvvW1hCgR2lrBbim/veNLj&#10;zP/ln2/y3Wx7NdHoW8caVssIFHHpqpZrDV+fr4sUlA+GK9M7Jg3f5GFX3N7kJqvclT9oOoRaSQn7&#10;zGhoQhgyRF82ZI1fuoFYsrMbrQkyjjVWo7lKue0xjqIErWlZLjRmoH1DZXe4WA14DO8vb3h84KSe&#10;073Dzk/YaX1/Nz8/gQo0hz8YfvVFHQpxOrkLV171Gh636VpQCbYJKAGS1WYD6iSLdRwDFjn+f6H4&#10;AQAA//8DAFBLAQItABQABgAIAAAAIQC2gziS/gAAAOEBAAATAAAAAAAAAAAAAAAAAAAAAABbQ29u&#10;dGVudF9UeXBlc10ueG1sUEsBAi0AFAAGAAgAAAAhADj9If/WAAAAlAEAAAsAAAAAAAAAAAAAAAAA&#10;LwEAAF9yZWxzLy5yZWxzUEsBAi0AFAAGAAgAAAAhAOQj7WFsAgAALgUAAA4AAAAAAAAAAAAAAAAA&#10;LgIAAGRycy9lMm9Eb2MueG1sUEsBAi0AFAAGAAgAAAAhAKNorkLeAAAACgEAAA8AAAAAAAAAAAAA&#10;AAAAxgQAAGRycy9kb3ducmV2LnhtbFBLBQYAAAAABAAEAPMAAADRBQAAAAA=&#10;" filled="f" strokecolor="#09101d [484]" strokeweight=".5pt"/>
            </w:pict>
          </mc:Fallback>
        </mc:AlternateContent>
      </w:r>
      <w:r>
        <w:rPr>
          <w:rFonts w:ascii="Century Schoolbook" w:hAnsi="Century Schoolbook"/>
          <w:noProof/>
          <w:sz w:val="22"/>
          <w:szCs w:val="22"/>
        </w:rPr>
        <mc:AlternateContent>
          <mc:Choice Requires="wps">
            <w:drawing>
              <wp:anchor distT="0" distB="0" distL="114300" distR="114300" simplePos="0" relativeHeight="251676672" behindDoc="0" locked="0" layoutInCell="1" allowOverlap="1" wp14:anchorId="74A6A9A3" wp14:editId="7F720663">
                <wp:simplePos x="0" y="0"/>
                <wp:positionH relativeFrom="column">
                  <wp:posOffset>42333</wp:posOffset>
                </wp:positionH>
                <wp:positionV relativeFrom="paragraph">
                  <wp:posOffset>134620</wp:posOffset>
                </wp:positionV>
                <wp:extent cx="1464734" cy="795867"/>
                <wp:effectExtent l="0" t="0" r="21590" b="23495"/>
                <wp:wrapNone/>
                <wp:docPr id="283502774" name="Rectangle 8"/>
                <wp:cNvGraphicFramePr/>
                <a:graphic xmlns:a="http://schemas.openxmlformats.org/drawingml/2006/main">
                  <a:graphicData uri="http://schemas.microsoft.com/office/word/2010/wordprocessingShape">
                    <wps:wsp>
                      <wps:cNvSpPr/>
                      <wps:spPr>
                        <a:xfrm>
                          <a:off x="0" y="0"/>
                          <a:ext cx="1464734" cy="795867"/>
                        </a:xfrm>
                        <a:prstGeom prst="rect">
                          <a:avLst/>
                        </a:prstGeom>
                        <a:noFill/>
                        <a:ln w="6350">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291F326E" id="Rectangle 8" o:spid="_x0000_s1026" style="position:absolute;margin-left:3.35pt;margin-top:10.6pt;width:115.35pt;height:62.65pt;z-index:25167667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kgatggIAAGcFAAAOAAAAZHJzL2Uyb0RvYy54bWysVEtv2zAMvg/YfxB0X22nebRBnCJo0WFA&#10;0QZrh54VWaoFyKImKXGyXz9KdpygK3YYdpElk/xIfnwsbvaNJjvhvAJT0uIip0QYDpUybyX98XL/&#10;5YoSH5ipmAYjSnoQnt4sP39atHYuRlCDroQjCGL8vLUlrUOw8yzzvBYN8xdghUGhBNewgE/3llWO&#10;tYje6GyU59OsBVdZB1x4j3/vOiFdJnwpBQ9PUnoRiC4pxhbS6dK5iWe2XLD5m2O2VrwPg/1DFA1T&#10;Bp0OUHcsMLJ16g+oRnEHHmS44NBkIKXiIuWA2RT5u2yea2ZFygXJ8Xagyf8/WP64e7ZrhzS01s89&#10;XmMWe+ma+MX4yD6RdRjIEvtAOP4sxtPx7HJMCUfZ7HpyNZ1FNrOTtXU+fBXQkHgpqcNiJI7Y7sGH&#10;TvWoEp0ZuFdap4JoQ9qSTi8neTLwoFUVhVEttYa41Y7sGBY17Ive7ZkWBqENxnLKKd3CQYsIoc13&#10;IYmqMItR5yC22wmTcS5MKDpRzSrRuSomeZ46BuGHKFLGCTAiSwxywO4BPsbu8u/1o6lI3ToY95n/&#10;zXiwSJ7BhMG4UQbcR5lpzKr33OkfSeqoiSxtoDqsHXHQzYq3/F5h/R6YD2vmcDhwjHDgwxMeUgPW&#10;CfobJTW4Xx/9j/rYsyilpMVhK6n/uWVOUKK/Gezm62I8jtOZHuPJbIQPdy7ZnEvMtrkFLH2Bq8Xy&#10;dI36QR+v0kHzinthFb2iiBmOvkvKgzs+bkO3BHCzcLFaJTWcSMvCg3m2PIJHVmN/vuxfmbN9Ewds&#10;/0c4Diabv+vlTjdaGlhtA0iVGv3Ea883TnNqnH7zxHVx/k5ap/24/A0AAP//AwBQSwMEFAAGAAgA&#10;AAAhACCsmrncAAAACAEAAA8AAABkcnMvZG93bnJldi54bWxMj8FOwzAQRO9I/IO1SNyoU7ekVYhT&#10;oUpc4NS04uzG2yQiXkex05q/ZznBcTVPM2/LXXKDuOIUek8alosMBFLjbU+thtPx7WkLIkRD1gye&#10;UMM3BthV93elKay/0QGvdWwFl1AojIYuxrGQMjQdOhMWfkTi7OInZyKfUyvtZG5c7gapsiyXzvTE&#10;C50Zcd9h81XPTsPn9mDbU3qv3cdq3l9UHlyKQevHh/T6AiJiin8w/OqzOlTsdPYz2SAGDfmGQQ1q&#10;qUBwrFabNYgzc+v8GWRVyv8PVD8AAAD//wMAUEsBAi0AFAAGAAgAAAAhALaDOJL+AAAA4QEAABMA&#10;AAAAAAAAAAAAAAAAAAAAAFtDb250ZW50X1R5cGVzXS54bWxQSwECLQAUAAYACAAAACEAOP0h/9YA&#10;AACUAQAACwAAAAAAAAAAAAAAAAAvAQAAX3JlbHMvLnJlbHNQSwECLQAUAAYACAAAACEA2pIGrYIC&#10;AABnBQAADgAAAAAAAAAAAAAAAAAuAgAAZHJzL2Uyb0RvYy54bWxQSwECLQAUAAYACAAAACEAIKya&#10;udwAAAAIAQAADwAAAAAAAAAAAAAAAADcBAAAZHJzL2Rvd25yZXYueG1sUEsFBgAAAAAEAAQA8wAA&#10;AOUFAAAAAA==&#10;" filled="f" strokecolor="black [3213]" strokeweight=".5pt"/>
            </w:pict>
          </mc:Fallback>
        </mc:AlternateContent>
      </w:r>
    </w:p>
    <w:p w14:paraId="31B4D824" w14:textId="0E6A901A" w:rsidR="00F42598" w:rsidRPr="009F2E22" w:rsidRDefault="009F2E22" w:rsidP="009F2E22">
      <w:pPr>
        <w:spacing w:after="120"/>
        <w:rPr>
          <w:rFonts w:ascii="Arial" w:hAnsi="Arial" w:cs="Arial"/>
          <w:sz w:val="22"/>
          <w:szCs w:val="22"/>
        </w:rPr>
      </w:pPr>
      <w:r>
        <w:rPr>
          <w:rFonts w:ascii="Century Schoolbook" w:hAnsi="Century Schoolbook"/>
          <w:sz w:val="22"/>
          <w:szCs w:val="22"/>
        </w:rPr>
        <w:t xml:space="preserve">      </w:t>
      </w:r>
      <w:r w:rsidRPr="009F2E22">
        <w:rPr>
          <w:rFonts w:ascii="Arial" w:hAnsi="Arial" w:cs="Arial"/>
          <w:sz w:val="22"/>
          <w:szCs w:val="22"/>
        </w:rPr>
        <w:t>Government-wide</w:t>
      </w:r>
      <w:r>
        <w:rPr>
          <w:rFonts w:ascii="Arial" w:hAnsi="Arial" w:cs="Arial"/>
          <w:sz w:val="22"/>
          <w:szCs w:val="22"/>
        </w:rPr>
        <w:tab/>
      </w:r>
      <w:r>
        <w:rPr>
          <w:rFonts w:ascii="Arial" w:hAnsi="Arial" w:cs="Arial"/>
          <w:sz w:val="22"/>
          <w:szCs w:val="22"/>
        </w:rPr>
        <w:tab/>
      </w:r>
      <w:r>
        <w:rPr>
          <w:rFonts w:ascii="Arial" w:hAnsi="Arial" w:cs="Arial"/>
          <w:sz w:val="22"/>
          <w:szCs w:val="22"/>
        </w:rPr>
        <w:tab/>
        <w:t xml:space="preserve">                   Fund </w:t>
      </w:r>
      <w:r>
        <w:rPr>
          <w:rFonts w:ascii="Arial" w:hAnsi="Arial" w:cs="Arial"/>
          <w:sz w:val="22"/>
          <w:szCs w:val="22"/>
        </w:rPr>
        <w:tab/>
      </w:r>
      <w:r>
        <w:rPr>
          <w:rFonts w:ascii="Arial" w:hAnsi="Arial" w:cs="Arial"/>
          <w:sz w:val="22"/>
          <w:szCs w:val="22"/>
        </w:rPr>
        <w:tab/>
      </w:r>
      <w:r>
        <w:rPr>
          <w:rFonts w:ascii="Arial" w:hAnsi="Arial" w:cs="Arial"/>
          <w:sz w:val="22"/>
          <w:szCs w:val="22"/>
        </w:rPr>
        <w:tab/>
        <w:t xml:space="preserve">   Notes to the </w:t>
      </w:r>
    </w:p>
    <w:p w14:paraId="01D4A23E" w14:textId="088BD3D5" w:rsidR="00F42598" w:rsidRPr="009F2E22" w:rsidRDefault="009F2E22" w:rsidP="009F2E22">
      <w:pPr>
        <w:spacing w:after="120"/>
        <w:rPr>
          <w:rFonts w:ascii="Arial" w:hAnsi="Arial" w:cs="Arial"/>
          <w:sz w:val="22"/>
          <w:szCs w:val="22"/>
        </w:rPr>
      </w:pPr>
      <w:r w:rsidRPr="009F2E22">
        <w:rPr>
          <w:rFonts w:ascii="Arial" w:hAnsi="Arial" w:cs="Arial"/>
          <w:sz w:val="22"/>
          <w:szCs w:val="22"/>
        </w:rPr>
        <w:t xml:space="preserve">       </w:t>
      </w:r>
      <w:r>
        <w:rPr>
          <w:rFonts w:ascii="Arial" w:hAnsi="Arial" w:cs="Arial"/>
          <w:sz w:val="22"/>
          <w:szCs w:val="22"/>
        </w:rPr>
        <w:t xml:space="preserve">    </w:t>
      </w:r>
      <w:r w:rsidRPr="009F2E22">
        <w:rPr>
          <w:rFonts w:ascii="Arial" w:hAnsi="Arial" w:cs="Arial"/>
          <w:sz w:val="22"/>
          <w:szCs w:val="22"/>
        </w:rPr>
        <w:t xml:space="preserve"> Financial </w:t>
      </w:r>
      <w:r>
        <w:rPr>
          <w:rFonts w:ascii="Arial" w:hAnsi="Arial" w:cs="Arial"/>
          <w:sz w:val="22"/>
          <w:szCs w:val="22"/>
        </w:rPr>
        <w:t xml:space="preserve">                                                Financial </w:t>
      </w:r>
      <w:r>
        <w:rPr>
          <w:rFonts w:ascii="Arial" w:hAnsi="Arial" w:cs="Arial"/>
          <w:sz w:val="22"/>
          <w:szCs w:val="22"/>
        </w:rPr>
        <w:tab/>
      </w:r>
      <w:r>
        <w:rPr>
          <w:rFonts w:ascii="Arial" w:hAnsi="Arial" w:cs="Arial"/>
          <w:sz w:val="22"/>
          <w:szCs w:val="22"/>
        </w:rPr>
        <w:tab/>
        <w:t xml:space="preserve"> </w:t>
      </w:r>
      <w:r>
        <w:rPr>
          <w:rFonts w:ascii="Arial" w:hAnsi="Arial" w:cs="Arial"/>
          <w:sz w:val="22"/>
          <w:szCs w:val="22"/>
        </w:rPr>
        <w:tab/>
        <w:t xml:space="preserve">     Financial</w:t>
      </w:r>
    </w:p>
    <w:p w14:paraId="5560CABC" w14:textId="774A3691" w:rsidR="00F42598" w:rsidRPr="009F2E22" w:rsidRDefault="009F2E22" w:rsidP="009F2E22">
      <w:pPr>
        <w:spacing w:after="120"/>
        <w:rPr>
          <w:rFonts w:ascii="Arial" w:hAnsi="Arial" w:cs="Arial"/>
          <w:sz w:val="22"/>
          <w:szCs w:val="22"/>
        </w:rPr>
      </w:pPr>
      <w:r w:rsidRPr="009F2E22">
        <w:rPr>
          <w:rFonts w:ascii="Arial" w:hAnsi="Arial" w:cs="Arial"/>
          <w:sz w:val="22"/>
          <w:szCs w:val="22"/>
        </w:rPr>
        <w:t xml:space="preserve">    </w:t>
      </w:r>
      <w:r>
        <w:rPr>
          <w:rFonts w:ascii="Arial" w:hAnsi="Arial" w:cs="Arial"/>
          <w:sz w:val="22"/>
          <w:szCs w:val="22"/>
        </w:rPr>
        <w:t xml:space="preserve">     </w:t>
      </w:r>
      <w:r w:rsidRPr="009F2E22">
        <w:rPr>
          <w:rFonts w:ascii="Arial" w:hAnsi="Arial" w:cs="Arial"/>
          <w:sz w:val="22"/>
          <w:szCs w:val="22"/>
        </w:rPr>
        <w:t xml:space="preserve"> Statements</w:t>
      </w:r>
      <w:r>
        <w:rPr>
          <w:rFonts w:ascii="Arial" w:hAnsi="Arial" w:cs="Arial"/>
          <w:sz w:val="22"/>
          <w:szCs w:val="22"/>
        </w:rPr>
        <w:t xml:space="preserve">                                              Statements </w:t>
      </w:r>
      <w:r>
        <w:rPr>
          <w:rFonts w:ascii="Arial" w:hAnsi="Arial" w:cs="Arial"/>
          <w:sz w:val="22"/>
          <w:szCs w:val="22"/>
        </w:rPr>
        <w:tab/>
      </w:r>
      <w:r>
        <w:rPr>
          <w:rFonts w:ascii="Arial" w:hAnsi="Arial" w:cs="Arial"/>
          <w:sz w:val="22"/>
          <w:szCs w:val="22"/>
        </w:rPr>
        <w:tab/>
      </w:r>
      <w:r>
        <w:rPr>
          <w:rFonts w:ascii="Arial" w:hAnsi="Arial" w:cs="Arial"/>
          <w:sz w:val="22"/>
          <w:szCs w:val="22"/>
        </w:rPr>
        <w:tab/>
        <w:t xml:space="preserve">   Statements</w:t>
      </w:r>
    </w:p>
    <w:p w14:paraId="7D4E8090" w14:textId="77777777" w:rsidR="00F42598" w:rsidRPr="00967641" w:rsidRDefault="00F42598">
      <w:pPr>
        <w:jc w:val="center"/>
        <w:rPr>
          <w:rFonts w:ascii="Century Schoolbook" w:hAnsi="Century Schoolbook"/>
          <w:sz w:val="22"/>
          <w:szCs w:val="22"/>
        </w:rPr>
      </w:pPr>
    </w:p>
    <w:p w14:paraId="47A7053B" w14:textId="77777777" w:rsidR="00F42598" w:rsidRPr="00967641" w:rsidRDefault="00F42598">
      <w:pPr>
        <w:jc w:val="center"/>
        <w:rPr>
          <w:rFonts w:ascii="Century Schoolbook" w:hAnsi="Century Schoolbook"/>
          <w:sz w:val="22"/>
          <w:szCs w:val="22"/>
        </w:rPr>
      </w:pPr>
    </w:p>
    <w:bookmarkEnd w:id="1"/>
    <w:p w14:paraId="748B9AB0" w14:textId="77777777" w:rsidR="00F42598" w:rsidRPr="00967641" w:rsidRDefault="00F42598">
      <w:pPr>
        <w:jc w:val="center"/>
        <w:rPr>
          <w:rFonts w:ascii="Century Schoolbook" w:hAnsi="Century Schoolbook"/>
          <w:sz w:val="22"/>
          <w:szCs w:val="22"/>
        </w:rPr>
      </w:pPr>
    </w:p>
    <w:p w14:paraId="2ABA42DB" w14:textId="77777777" w:rsidR="00F42598" w:rsidRPr="00967641" w:rsidRDefault="00F42598">
      <w:pPr>
        <w:jc w:val="center"/>
        <w:rPr>
          <w:rFonts w:ascii="Century Schoolbook" w:hAnsi="Century Schoolbook"/>
          <w:sz w:val="22"/>
          <w:szCs w:val="22"/>
        </w:rPr>
      </w:pPr>
    </w:p>
    <w:p w14:paraId="0D861D51" w14:textId="7EBAD290" w:rsidR="003C7FB4" w:rsidRPr="00967641" w:rsidRDefault="00B1337C" w:rsidP="00F42598">
      <w:pPr>
        <w:ind w:left="1440" w:firstLine="720"/>
        <w:rPr>
          <w:rFonts w:ascii="Century Schoolbook" w:hAnsi="Century Schoolbook"/>
          <w:b/>
          <w:bCs/>
          <w:sz w:val="22"/>
          <w:szCs w:val="22"/>
        </w:rPr>
      </w:pPr>
      <w:r w:rsidRPr="00967641">
        <w:rPr>
          <w:rFonts w:ascii="Century Schoolbook" w:hAnsi="Century Schoolbook"/>
          <w:noProof/>
          <w:sz w:val="22"/>
          <w:szCs w:val="22"/>
        </w:rPr>
        <mc:AlternateContent>
          <mc:Choice Requires="wps">
            <w:drawing>
              <wp:anchor distT="0" distB="0" distL="114300" distR="114300" simplePos="0" relativeHeight="251649024" behindDoc="0" locked="0" layoutInCell="1" allowOverlap="1" wp14:anchorId="318B9B20" wp14:editId="5B9F0620">
                <wp:simplePos x="0" y="0"/>
                <wp:positionH relativeFrom="column">
                  <wp:posOffset>2057400</wp:posOffset>
                </wp:positionH>
                <wp:positionV relativeFrom="paragraph">
                  <wp:posOffset>108585</wp:posOffset>
                </wp:positionV>
                <wp:extent cx="2057400" cy="0"/>
                <wp:effectExtent l="9525" t="57150" r="19050" b="57150"/>
                <wp:wrapNone/>
                <wp:docPr id="7" name="Line 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0574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FD471C3" id="Line 9" o:spid="_x0000_s1026" style="position:absolute;z-index:2516490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162pt,8.55pt" to="324pt,8.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XrzjwwEAAGoDAAAOAAAAZHJzL2Uyb0RvYy54bWysU01v2zAMvQ/YfxB0X+wEyz6MOD2k6y7d&#10;FqDdD2Ak2RYqiwKpxMm/n6QmabHdhuogkCL19PhIrW6OoxMHQ2zRt3I+q6UwXqG2vm/l78e7D1+k&#10;4Aheg0NvWnkyLG/W79+tptCYBQ7otCGRQDw3U2jlEGNoqorVYEbgGQbjU7BDGiEml/pKE0wJfXTV&#10;oq4/VROSDoTKMKfT2+egXBf8rjMq/uo6NlG4ViZusexU9l3eq/UKmp4gDFadacB/sBjB+vToFeoW&#10;Iog92X+gRqsIGbs4UzhW2HVWmVJDqmZe/1XNwwDBlFqSOByuMvHbwaqfh43fUqaujv4h3KN6YuFx&#10;M4DvTSHweAqpcfMsVTUFbq5XssNhS2I3/UCdcmAfsahw7GjMkKk+cSxin65im2MUKh0u6uXnj3Xq&#10;ibrEKmguFwNx/G5wFNlopbM+6wANHO45ZiLQXFLyscc761zppfNiauXX5WJZLjA6q3MwpzH1u40j&#10;cYA8DWWVqlLkdRrh3usCNhjQ3852BOuSLWKRI5JNAjkj82uj0VI4kz5Atp7pOX+WKyuUx5GbHerT&#10;lnI4e6mhpY7z8OWJee2XrJcvsv4DAAD//wMAUEsDBBQABgAIAAAAIQBthJmq3wAAAAkBAAAPAAAA&#10;ZHJzL2Rvd25yZXYueG1sTI/BTsMwEETvSPyDtUjcqJNSlSjEqRBSubSA2iLU3tx4SSLidWQ7bfh7&#10;FnGA486MZt8Ui9F24oQ+tI4UpJMEBFLlTEu1grfd8iYDEaImoztHqOALAyzKy4tC58adaYOnbawF&#10;l1DItYImxj6XMlQNWh0mrkdi78N5qyOfvpbG6zOX205Ok2QurW6JPzS6x8cGq8/tYBVs1stV9r4a&#10;xsofntKX3ev6eR8ypa6vxod7EBHH+BeGH3xGh5KZjm4gE0Sn4HY64y2RjbsUBAfms4yF468gy0L+&#10;X1B+AwAA//8DAFBLAQItABQABgAIAAAAIQC2gziS/gAAAOEBAAATAAAAAAAAAAAAAAAAAAAAAABb&#10;Q29udGVudF9UeXBlc10ueG1sUEsBAi0AFAAGAAgAAAAhADj9If/WAAAAlAEAAAsAAAAAAAAAAAAA&#10;AAAALwEAAF9yZWxzLy5yZWxzUEsBAi0AFAAGAAgAAAAhAORevOPDAQAAagMAAA4AAAAAAAAAAAAA&#10;AAAALgIAAGRycy9lMm9Eb2MueG1sUEsBAi0AFAAGAAgAAAAhAG2EmarfAAAACQEAAA8AAAAAAAAA&#10;AAAAAAAAHQQAAGRycy9kb3ducmV2LnhtbFBLBQYAAAAABAAEAPMAAAApBQAAAAA=&#10;">
                <v:stroke endarrow="block"/>
              </v:line>
            </w:pict>
          </mc:Fallback>
        </mc:AlternateContent>
      </w:r>
      <w:r w:rsidR="00FD02BA" w:rsidRPr="00967641">
        <w:rPr>
          <w:rFonts w:ascii="Century Schoolbook" w:hAnsi="Century Schoolbook"/>
          <w:sz w:val="22"/>
          <w:szCs w:val="22"/>
        </w:rPr>
        <w:t xml:space="preserve">Summary </w:t>
      </w:r>
      <w:r w:rsidR="00FD02BA" w:rsidRPr="00967641">
        <w:rPr>
          <w:rFonts w:ascii="Century Schoolbook" w:hAnsi="Century Schoolbook"/>
          <w:sz w:val="22"/>
          <w:szCs w:val="22"/>
        </w:rPr>
        <w:tab/>
      </w:r>
      <w:r w:rsidR="00FD02BA" w:rsidRPr="00967641">
        <w:rPr>
          <w:rFonts w:ascii="Century Schoolbook" w:hAnsi="Century Schoolbook"/>
          <w:sz w:val="22"/>
          <w:szCs w:val="22"/>
        </w:rPr>
        <w:tab/>
      </w:r>
      <w:r w:rsidR="00F42598" w:rsidRPr="00967641">
        <w:rPr>
          <w:rFonts w:ascii="Century Schoolbook" w:hAnsi="Century Schoolbook"/>
          <w:sz w:val="22"/>
          <w:szCs w:val="22"/>
        </w:rPr>
        <w:tab/>
      </w:r>
      <w:r w:rsidR="00F42598" w:rsidRPr="00967641">
        <w:rPr>
          <w:rFonts w:ascii="Century Schoolbook" w:hAnsi="Century Schoolbook"/>
          <w:sz w:val="22"/>
          <w:szCs w:val="22"/>
        </w:rPr>
        <w:tab/>
      </w:r>
      <w:r w:rsidR="00F42598" w:rsidRPr="00967641">
        <w:rPr>
          <w:rFonts w:ascii="Century Schoolbook" w:hAnsi="Century Schoolbook"/>
          <w:sz w:val="22"/>
          <w:szCs w:val="22"/>
        </w:rPr>
        <w:tab/>
        <w:t xml:space="preserve"> </w:t>
      </w:r>
      <w:r w:rsidR="00FD02BA" w:rsidRPr="00967641">
        <w:rPr>
          <w:rFonts w:ascii="Century Schoolbook" w:hAnsi="Century Schoolbook"/>
          <w:sz w:val="22"/>
          <w:szCs w:val="22"/>
        </w:rPr>
        <w:t>Detail</w:t>
      </w:r>
    </w:p>
    <w:p w14:paraId="6D1F76D4" w14:textId="77777777" w:rsidR="003C7FB4" w:rsidRPr="00967641" w:rsidRDefault="003C7FB4">
      <w:pPr>
        <w:rPr>
          <w:rFonts w:ascii="Century Schoolbook" w:hAnsi="Century Schoolbook"/>
          <w:b/>
          <w:bCs/>
          <w:sz w:val="22"/>
          <w:szCs w:val="22"/>
        </w:rPr>
      </w:pPr>
    </w:p>
    <w:p w14:paraId="2686C164" w14:textId="77777777" w:rsidR="00071FA8" w:rsidRDefault="00071FA8">
      <w:pPr>
        <w:rPr>
          <w:rFonts w:ascii="Century Schoolbook" w:hAnsi="Century Schoolbook"/>
          <w:b/>
          <w:bCs/>
          <w:sz w:val="22"/>
          <w:szCs w:val="22"/>
        </w:rPr>
      </w:pPr>
    </w:p>
    <w:p w14:paraId="0DC7F6CB" w14:textId="678CFB04" w:rsidR="00FD02BA" w:rsidRPr="00967641" w:rsidRDefault="00FD02BA">
      <w:pPr>
        <w:rPr>
          <w:rFonts w:ascii="Century Schoolbook" w:hAnsi="Century Schoolbook"/>
          <w:b/>
          <w:bCs/>
          <w:sz w:val="22"/>
          <w:szCs w:val="22"/>
        </w:rPr>
      </w:pPr>
      <w:r w:rsidRPr="00967641">
        <w:rPr>
          <w:rFonts w:ascii="Century Schoolbook" w:hAnsi="Century Schoolbook"/>
          <w:b/>
          <w:bCs/>
          <w:sz w:val="22"/>
          <w:szCs w:val="22"/>
        </w:rPr>
        <w:t>Basic Financial Statements</w:t>
      </w:r>
    </w:p>
    <w:p w14:paraId="4B53713C" w14:textId="77777777" w:rsidR="00FD02BA" w:rsidRPr="00967641" w:rsidRDefault="00FD02BA">
      <w:pPr>
        <w:rPr>
          <w:rFonts w:ascii="Century Schoolbook" w:hAnsi="Century Schoolbook"/>
          <w:b/>
          <w:bCs/>
          <w:sz w:val="22"/>
          <w:szCs w:val="22"/>
        </w:rPr>
      </w:pPr>
    </w:p>
    <w:p w14:paraId="5B2BDA12" w14:textId="77777777"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 xml:space="preserve">The first two statements (Exhibits 1 and 2) in the basic financial statements are the </w:t>
      </w:r>
      <w:r w:rsidRPr="00967641">
        <w:rPr>
          <w:rFonts w:ascii="Century Schoolbook" w:hAnsi="Century Schoolbook"/>
          <w:b/>
          <w:bCs/>
          <w:sz w:val="22"/>
          <w:szCs w:val="22"/>
        </w:rPr>
        <w:t>Government-wide Financial Statements</w:t>
      </w:r>
      <w:r w:rsidRPr="00967641">
        <w:rPr>
          <w:rFonts w:ascii="Century Schoolbook" w:hAnsi="Century Schoolbook"/>
          <w:sz w:val="22"/>
          <w:szCs w:val="22"/>
        </w:rPr>
        <w:t xml:space="preserve">.  They provide both short and long-term information about the County’s financial status. </w:t>
      </w:r>
    </w:p>
    <w:p w14:paraId="3C59C51F" w14:textId="77777777" w:rsidR="00FD02BA" w:rsidRPr="00967641" w:rsidRDefault="00FD02BA" w:rsidP="00291610">
      <w:pPr>
        <w:jc w:val="both"/>
        <w:rPr>
          <w:rFonts w:ascii="Century Schoolbook" w:hAnsi="Century Schoolbook"/>
          <w:sz w:val="22"/>
          <w:szCs w:val="22"/>
        </w:rPr>
      </w:pPr>
    </w:p>
    <w:p w14:paraId="5AEC1545" w14:textId="77777777"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 xml:space="preserve">The next statements (Exhibits 3 through </w:t>
      </w:r>
      <w:r w:rsidR="005C4734" w:rsidRPr="00967641">
        <w:rPr>
          <w:rFonts w:ascii="Century Schoolbook" w:hAnsi="Century Schoolbook"/>
          <w:sz w:val="22"/>
          <w:szCs w:val="22"/>
        </w:rPr>
        <w:t>11</w:t>
      </w:r>
      <w:r w:rsidRPr="00967641">
        <w:rPr>
          <w:rFonts w:ascii="Century Schoolbook" w:hAnsi="Century Schoolbook"/>
          <w:sz w:val="22"/>
          <w:szCs w:val="22"/>
        </w:rPr>
        <w:t>) are</w:t>
      </w:r>
      <w:r w:rsidRPr="00967641">
        <w:rPr>
          <w:rFonts w:ascii="Century Schoolbook" w:hAnsi="Century Schoolbook"/>
          <w:b/>
          <w:bCs/>
          <w:sz w:val="22"/>
          <w:szCs w:val="22"/>
        </w:rPr>
        <w:t xml:space="preserve"> Fund Financial Statements</w:t>
      </w:r>
      <w:r w:rsidRPr="00967641">
        <w:rPr>
          <w:rFonts w:ascii="Century Schoolbook" w:hAnsi="Century Schoolbook"/>
          <w:sz w:val="22"/>
          <w:szCs w:val="22"/>
        </w:rPr>
        <w:t>.  These statements focus on the activities of the individual parts of the County’s government.  These statements provide more detail than the government-wide statements.  There are four parts to the Fund Financial Statements:  1) the governmental funds statements; 2) the budgetary comparison statements; 3) the proprietary fund statements; and 4) the fiduciary fund statements.</w:t>
      </w:r>
    </w:p>
    <w:p w14:paraId="2DF8DE32" w14:textId="77777777" w:rsidR="00FD02BA" w:rsidRPr="00967641" w:rsidRDefault="00FD02BA" w:rsidP="00291610">
      <w:pPr>
        <w:jc w:val="both"/>
        <w:rPr>
          <w:rFonts w:ascii="Century Schoolbook" w:hAnsi="Century Schoolbook"/>
          <w:sz w:val="22"/>
          <w:szCs w:val="22"/>
        </w:rPr>
      </w:pPr>
    </w:p>
    <w:p w14:paraId="6A5D7A19" w14:textId="21FA8466"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 xml:space="preserve">The next section of the basic financial statements is the </w:t>
      </w:r>
      <w:r w:rsidRPr="00967641">
        <w:rPr>
          <w:rFonts w:ascii="Century Schoolbook" w:hAnsi="Century Schoolbook"/>
          <w:b/>
          <w:bCs/>
          <w:sz w:val="22"/>
          <w:szCs w:val="22"/>
        </w:rPr>
        <w:t>notes</w:t>
      </w:r>
      <w:r w:rsidRPr="00967641">
        <w:rPr>
          <w:rFonts w:ascii="Century Schoolbook" w:hAnsi="Century Schoolbook"/>
          <w:sz w:val="22"/>
          <w:szCs w:val="22"/>
        </w:rPr>
        <w:t xml:space="preserve">.  The notes to the financial statements explain in detail some of the data contained in those statements.  After the notes, </w:t>
      </w:r>
      <w:r w:rsidRPr="00967641">
        <w:rPr>
          <w:rFonts w:ascii="Century Schoolbook" w:hAnsi="Century Schoolbook"/>
          <w:b/>
          <w:bCs/>
          <w:sz w:val="22"/>
          <w:szCs w:val="22"/>
        </w:rPr>
        <w:t>supplemental information</w:t>
      </w:r>
      <w:r w:rsidRPr="00967641">
        <w:rPr>
          <w:rFonts w:ascii="Century Schoolbook" w:hAnsi="Century Schoolbook"/>
          <w:sz w:val="22"/>
          <w:szCs w:val="22"/>
        </w:rPr>
        <w:t xml:space="preserve"> is provided to show details about the County’s non-major governmental funds and internal service funds, all of which are added together in one column on the basic financial statements.  Budgetary information required by the General Statutes also can be found in this part of the statements. </w:t>
      </w:r>
    </w:p>
    <w:p w14:paraId="22B60D15" w14:textId="77777777" w:rsidR="00706088" w:rsidRPr="00967641" w:rsidRDefault="00706088" w:rsidP="00291610">
      <w:pPr>
        <w:jc w:val="both"/>
        <w:rPr>
          <w:rFonts w:ascii="Century Schoolbook" w:hAnsi="Century Schoolbook"/>
          <w:sz w:val="22"/>
          <w:szCs w:val="22"/>
        </w:rPr>
      </w:pPr>
    </w:p>
    <w:p w14:paraId="4C760163" w14:textId="77777777" w:rsidR="00071FA8" w:rsidRDefault="00071FA8" w:rsidP="00126D50">
      <w:pPr>
        <w:jc w:val="both"/>
        <w:rPr>
          <w:rFonts w:ascii="Century Schoolbook" w:hAnsi="Century Schoolbook"/>
          <w:sz w:val="22"/>
          <w:szCs w:val="22"/>
        </w:rPr>
      </w:pPr>
    </w:p>
    <w:p w14:paraId="1C0F8572" w14:textId="66200336" w:rsidR="00FD02BA" w:rsidRPr="00967641" w:rsidRDefault="00FD02BA" w:rsidP="00126D50">
      <w:pPr>
        <w:jc w:val="both"/>
        <w:rPr>
          <w:rFonts w:ascii="Century Schoolbook" w:hAnsi="Century Schoolbook"/>
          <w:sz w:val="22"/>
          <w:szCs w:val="22"/>
        </w:rPr>
      </w:pPr>
      <w:r w:rsidRPr="00967641">
        <w:rPr>
          <w:rFonts w:ascii="Century Schoolbook" w:hAnsi="Century Schoolbook"/>
          <w:sz w:val="22"/>
          <w:szCs w:val="22"/>
        </w:rPr>
        <w:lastRenderedPageBreak/>
        <w:t>Following the notes is the required supplementa</w:t>
      </w:r>
      <w:r w:rsidR="006F68E0" w:rsidRPr="00967641">
        <w:rPr>
          <w:rFonts w:ascii="Century Schoolbook" w:hAnsi="Century Schoolbook"/>
          <w:sz w:val="22"/>
          <w:szCs w:val="22"/>
        </w:rPr>
        <w:t>ry</w:t>
      </w:r>
      <w:r w:rsidRPr="00967641">
        <w:rPr>
          <w:rFonts w:ascii="Century Schoolbook" w:hAnsi="Century Schoolbook"/>
          <w:sz w:val="22"/>
          <w:szCs w:val="22"/>
        </w:rPr>
        <w:t xml:space="preserve"> information.  This section contains funding information about the County’s pension </w:t>
      </w:r>
      <w:r w:rsidR="004A407C" w:rsidRPr="00967641">
        <w:rPr>
          <w:rFonts w:ascii="Century Schoolbook" w:hAnsi="Century Schoolbook"/>
          <w:sz w:val="22"/>
          <w:szCs w:val="22"/>
        </w:rPr>
        <w:t xml:space="preserve">and </w:t>
      </w:r>
      <w:r w:rsidR="006F68E0" w:rsidRPr="00967641">
        <w:rPr>
          <w:rFonts w:ascii="Century Schoolbook" w:hAnsi="Century Schoolbook"/>
          <w:sz w:val="22"/>
          <w:szCs w:val="22"/>
        </w:rPr>
        <w:t xml:space="preserve">other </w:t>
      </w:r>
      <w:r w:rsidR="004A407C" w:rsidRPr="00967641">
        <w:rPr>
          <w:rFonts w:ascii="Century Schoolbook" w:hAnsi="Century Schoolbook"/>
          <w:sz w:val="22"/>
          <w:szCs w:val="22"/>
        </w:rPr>
        <w:t xml:space="preserve">benefit </w:t>
      </w:r>
      <w:r w:rsidRPr="00967641">
        <w:rPr>
          <w:rFonts w:ascii="Century Schoolbook" w:hAnsi="Century Schoolbook"/>
          <w:sz w:val="22"/>
          <w:szCs w:val="22"/>
        </w:rPr>
        <w:t>plans.</w:t>
      </w:r>
    </w:p>
    <w:p w14:paraId="2064C123" w14:textId="77777777" w:rsidR="00DF4FB1" w:rsidRDefault="00DF4FB1">
      <w:pPr>
        <w:pStyle w:val="Heading1"/>
        <w:rPr>
          <w:rFonts w:ascii="Century Schoolbook" w:hAnsi="Century Schoolbook" w:cs="Times New Roman"/>
          <w:sz w:val="22"/>
          <w:szCs w:val="22"/>
        </w:rPr>
      </w:pPr>
    </w:p>
    <w:p w14:paraId="1A7F2163" w14:textId="0C8333BE" w:rsidR="00FD02BA" w:rsidRPr="00967641" w:rsidRDefault="00FD02BA">
      <w:pPr>
        <w:pStyle w:val="Heading1"/>
        <w:rPr>
          <w:rFonts w:ascii="Century Schoolbook" w:hAnsi="Century Schoolbook" w:cs="Times New Roman"/>
          <w:sz w:val="22"/>
          <w:szCs w:val="22"/>
        </w:rPr>
      </w:pPr>
      <w:r w:rsidRPr="00967641">
        <w:rPr>
          <w:rFonts w:ascii="Century Schoolbook" w:hAnsi="Century Schoolbook" w:cs="Times New Roman"/>
          <w:sz w:val="22"/>
          <w:szCs w:val="22"/>
        </w:rPr>
        <w:t xml:space="preserve">Government-wide Financial Statements </w:t>
      </w:r>
    </w:p>
    <w:p w14:paraId="1A308492" w14:textId="77777777" w:rsidR="00FD02BA" w:rsidRPr="00967641" w:rsidRDefault="00FD02BA">
      <w:pPr>
        <w:rPr>
          <w:rFonts w:ascii="Century Schoolbook" w:hAnsi="Century Schoolbook"/>
          <w:sz w:val="22"/>
          <w:szCs w:val="22"/>
        </w:rPr>
      </w:pPr>
    </w:p>
    <w:p w14:paraId="525A91F4" w14:textId="309AA026"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The government-wide financial statements are designed to provide reader</w:t>
      </w:r>
      <w:r w:rsidR="004C23C4">
        <w:rPr>
          <w:rFonts w:ascii="Century Schoolbook" w:hAnsi="Century Schoolbook"/>
          <w:sz w:val="22"/>
          <w:szCs w:val="22"/>
        </w:rPr>
        <w:t>s</w:t>
      </w:r>
      <w:r w:rsidRPr="00967641">
        <w:rPr>
          <w:rFonts w:ascii="Century Schoolbook" w:hAnsi="Century Schoolbook"/>
          <w:sz w:val="22"/>
          <w:szCs w:val="22"/>
        </w:rPr>
        <w:t xml:space="preserve"> with a broad overview of the County’s finances, </w:t>
      </w:r>
      <w:r w:rsidR="004C23C4" w:rsidRPr="004C23C4">
        <w:rPr>
          <w:rFonts w:ascii="Century Schoolbook" w:hAnsi="Century Schoolbook"/>
          <w:sz w:val="22"/>
          <w:szCs w:val="22"/>
          <w:highlight w:val="yellow"/>
        </w:rPr>
        <w:t xml:space="preserve">in a manner </w:t>
      </w:r>
      <w:r w:rsidRPr="004C23C4">
        <w:rPr>
          <w:rFonts w:ascii="Century Schoolbook" w:hAnsi="Century Schoolbook"/>
          <w:sz w:val="22"/>
          <w:szCs w:val="22"/>
          <w:highlight w:val="yellow"/>
        </w:rPr>
        <w:t xml:space="preserve">similar </w:t>
      </w:r>
      <w:r w:rsidR="004C23C4" w:rsidRPr="004C23C4">
        <w:rPr>
          <w:rFonts w:ascii="Century Schoolbook" w:hAnsi="Century Schoolbook"/>
          <w:sz w:val="22"/>
          <w:szCs w:val="22"/>
          <w:highlight w:val="yellow"/>
        </w:rPr>
        <w:t>to</w:t>
      </w:r>
      <w:r w:rsidR="004C23C4">
        <w:rPr>
          <w:rFonts w:ascii="Century Schoolbook" w:hAnsi="Century Schoolbook"/>
          <w:sz w:val="22"/>
          <w:szCs w:val="22"/>
        </w:rPr>
        <w:t xml:space="preserve"> a </w:t>
      </w:r>
      <w:r w:rsidRPr="00967641">
        <w:rPr>
          <w:rFonts w:ascii="Century Schoolbook" w:hAnsi="Century Schoolbook"/>
          <w:sz w:val="22"/>
          <w:szCs w:val="22"/>
        </w:rPr>
        <w:t xml:space="preserve">private-sector business.  The government-wide statements provide short and long-term information about the County’s financial status as a whole. </w:t>
      </w:r>
    </w:p>
    <w:p w14:paraId="779E3154" w14:textId="77777777" w:rsidR="00FD02BA" w:rsidRPr="00967641" w:rsidRDefault="00FD02BA" w:rsidP="00291610">
      <w:pPr>
        <w:jc w:val="both"/>
        <w:rPr>
          <w:rFonts w:ascii="Century Schoolbook" w:hAnsi="Century Schoolbook"/>
          <w:sz w:val="22"/>
          <w:szCs w:val="22"/>
        </w:rPr>
      </w:pPr>
    </w:p>
    <w:p w14:paraId="609EC68C" w14:textId="3FA1AE54" w:rsidR="004C23C4" w:rsidRDefault="004C23C4" w:rsidP="00291610">
      <w:pPr>
        <w:jc w:val="both"/>
        <w:rPr>
          <w:rFonts w:ascii="Century Schoolbook" w:hAnsi="Century Schoolbook"/>
          <w:sz w:val="22"/>
          <w:szCs w:val="22"/>
        </w:rPr>
      </w:pPr>
      <w:r w:rsidRPr="004C23C4">
        <w:rPr>
          <w:rFonts w:ascii="Century Schoolbook" w:hAnsi="Century Schoolbook"/>
          <w:sz w:val="22"/>
          <w:szCs w:val="22"/>
          <w:highlight w:val="yellow"/>
        </w:rPr>
        <w:t xml:space="preserve">The </w:t>
      </w:r>
      <w:r w:rsidRPr="004C23C4">
        <w:rPr>
          <w:rFonts w:ascii="Century Schoolbook" w:hAnsi="Century Schoolbook"/>
          <w:i/>
          <w:iCs/>
          <w:sz w:val="22"/>
          <w:szCs w:val="22"/>
          <w:highlight w:val="yellow"/>
        </w:rPr>
        <w:t>statement of net position</w:t>
      </w:r>
      <w:r w:rsidRPr="004C23C4">
        <w:rPr>
          <w:rFonts w:ascii="Century Schoolbook" w:hAnsi="Century Schoolbook"/>
          <w:sz w:val="22"/>
          <w:szCs w:val="22"/>
          <w:highlight w:val="yellow"/>
        </w:rPr>
        <w:t xml:space="preserve"> presents information on all of Carolina County’s assets, liabilities, and deferred onflows/outflows of resources, with the difference reported as net position. Over time, increases or decreases in net position may serve as a useful indicator of whether the financial position of the County is improving or deteriorating.</w:t>
      </w:r>
    </w:p>
    <w:p w14:paraId="4BDAD206" w14:textId="77777777" w:rsidR="004C23C4" w:rsidRDefault="004C23C4" w:rsidP="00291610">
      <w:pPr>
        <w:jc w:val="both"/>
        <w:rPr>
          <w:rFonts w:ascii="Century Schoolbook" w:hAnsi="Century Schoolbook"/>
          <w:sz w:val="22"/>
          <w:szCs w:val="22"/>
        </w:rPr>
      </w:pPr>
    </w:p>
    <w:p w14:paraId="00F47FCE" w14:textId="4EC061E8" w:rsidR="00FD02BA" w:rsidRDefault="004C23C4" w:rsidP="00291610">
      <w:pPr>
        <w:jc w:val="both"/>
        <w:rPr>
          <w:rFonts w:ascii="Century Schoolbook" w:hAnsi="Century Schoolbook"/>
          <w:sz w:val="22"/>
          <w:szCs w:val="22"/>
        </w:rPr>
      </w:pPr>
      <w:r w:rsidRPr="007C0C49">
        <w:rPr>
          <w:rFonts w:ascii="Century Schoolbook" w:hAnsi="Century Schoolbook"/>
          <w:sz w:val="22"/>
          <w:szCs w:val="22"/>
          <w:highlight w:val="yellow"/>
        </w:rPr>
        <w:t xml:space="preserve">The </w:t>
      </w:r>
      <w:r w:rsidRPr="007C0C49">
        <w:rPr>
          <w:rFonts w:ascii="Century Schoolbook" w:hAnsi="Century Schoolbook"/>
          <w:i/>
          <w:iCs/>
          <w:sz w:val="22"/>
          <w:szCs w:val="22"/>
          <w:highlight w:val="yellow"/>
        </w:rPr>
        <w:t>statement of activities</w:t>
      </w:r>
      <w:r w:rsidRPr="007C0C49">
        <w:rPr>
          <w:rFonts w:ascii="Century Schoolbook" w:hAnsi="Century Schoolbook"/>
          <w:sz w:val="22"/>
          <w:szCs w:val="22"/>
          <w:highlight w:val="yellow"/>
        </w:rPr>
        <w:t xml:space="preserve"> presents information showing how Carolina County’s net position changed during the most recent fiscal year. All changes in net position are reported as soon as the underlying event giving rise to the change occurs, regardless of the timing of related cash flows. Thus, revenues and expenses are reported for some items that will only result in cash flows in future fiscal periods (e</w:t>
      </w:r>
      <w:r w:rsidR="007C0C49" w:rsidRPr="007C0C49">
        <w:rPr>
          <w:rFonts w:ascii="Century Schoolbook" w:hAnsi="Century Schoolbook"/>
          <w:sz w:val="22"/>
          <w:szCs w:val="22"/>
          <w:highlight w:val="yellow"/>
        </w:rPr>
        <w:t>.</w:t>
      </w:r>
      <w:r w:rsidRPr="007C0C49">
        <w:rPr>
          <w:rFonts w:ascii="Century Schoolbook" w:hAnsi="Century Schoolbook"/>
          <w:sz w:val="22"/>
          <w:szCs w:val="22"/>
          <w:highlight w:val="yellow"/>
        </w:rPr>
        <w:t xml:space="preserve">g., </w:t>
      </w:r>
      <w:r w:rsidR="007C0C49" w:rsidRPr="007C0C49">
        <w:rPr>
          <w:rFonts w:ascii="Century Schoolbook" w:hAnsi="Century Schoolbook"/>
          <w:sz w:val="22"/>
          <w:szCs w:val="22"/>
          <w:highlight w:val="yellow"/>
        </w:rPr>
        <w:t>uncollected taxes and earned but unused vacation and sick leave).</w:t>
      </w:r>
    </w:p>
    <w:p w14:paraId="60907505" w14:textId="77777777" w:rsidR="004C23C4" w:rsidRPr="00967641" w:rsidRDefault="004C23C4" w:rsidP="00291610">
      <w:pPr>
        <w:jc w:val="both"/>
        <w:rPr>
          <w:rFonts w:ascii="Century Schoolbook" w:hAnsi="Century Schoolbook"/>
          <w:sz w:val="22"/>
          <w:szCs w:val="22"/>
        </w:rPr>
      </w:pPr>
    </w:p>
    <w:p w14:paraId="06EF0D82" w14:textId="291BC9CC" w:rsidR="00351374" w:rsidRDefault="00351374" w:rsidP="00291610">
      <w:pPr>
        <w:jc w:val="both"/>
        <w:rPr>
          <w:rFonts w:ascii="Century Schoolbook" w:hAnsi="Century Schoolbook"/>
          <w:sz w:val="22"/>
          <w:szCs w:val="22"/>
        </w:rPr>
      </w:pPr>
      <w:r w:rsidRPr="00351374">
        <w:rPr>
          <w:rFonts w:ascii="Century Schoolbook" w:hAnsi="Century Schoolbook"/>
          <w:sz w:val="22"/>
          <w:szCs w:val="22"/>
          <w:highlight w:val="yellow"/>
        </w:rPr>
        <w:t xml:space="preserve">Both government-wide financial statements distinguish functions of the County that are principally supported by taxes and intergovernmental revenues </w:t>
      </w:r>
      <w:r w:rsidR="00F91D42">
        <w:rPr>
          <w:rFonts w:ascii="Century Schoolbook" w:hAnsi="Century Schoolbook"/>
          <w:sz w:val="22"/>
          <w:szCs w:val="22"/>
          <w:highlight w:val="yellow"/>
        </w:rPr>
        <w:t>(</w:t>
      </w:r>
      <w:r w:rsidRPr="00351374">
        <w:rPr>
          <w:rFonts w:ascii="Century Schoolbook" w:hAnsi="Century Schoolbook"/>
          <w:sz w:val="22"/>
          <w:szCs w:val="22"/>
          <w:highlight w:val="yellow"/>
        </w:rPr>
        <w:t>governmental activities) from other functions that are intended to recover all or a significant portion of their costs through user fees and charges (business-type activities). The governmental activities of the County include general government, public safety, human services, culture and recreation, and education. The business-type activities of the County include water and sewer, and a landfill operation.</w:t>
      </w:r>
    </w:p>
    <w:p w14:paraId="5DD72E7A" w14:textId="77777777" w:rsidR="00351374" w:rsidRDefault="00351374" w:rsidP="00291610">
      <w:pPr>
        <w:jc w:val="both"/>
        <w:rPr>
          <w:rFonts w:ascii="Century Schoolbook" w:hAnsi="Century Schoolbook"/>
          <w:sz w:val="22"/>
          <w:szCs w:val="22"/>
        </w:rPr>
      </w:pPr>
    </w:p>
    <w:p w14:paraId="3ED7BED4" w14:textId="5494EF08" w:rsidR="00FD02BA" w:rsidRPr="00967641" w:rsidRDefault="00351374" w:rsidP="00291610">
      <w:pPr>
        <w:jc w:val="both"/>
        <w:rPr>
          <w:rFonts w:ascii="Century Schoolbook" w:hAnsi="Century Schoolbook"/>
          <w:sz w:val="22"/>
          <w:szCs w:val="22"/>
        </w:rPr>
      </w:pPr>
      <w:r w:rsidRPr="00351374">
        <w:rPr>
          <w:rFonts w:ascii="Century Schoolbook" w:hAnsi="Century Schoolbook"/>
          <w:sz w:val="22"/>
          <w:szCs w:val="22"/>
          <w:highlight w:val="yellow"/>
        </w:rPr>
        <w:t>Component units include the following:</w:t>
      </w:r>
      <w:r>
        <w:rPr>
          <w:rFonts w:ascii="Century Schoolbook" w:hAnsi="Century Schoolbook"/>
          <w:sz w:val="22"/>
          <w:szCs w:val="22"/>
        </w:rPr>
        <w:t xml:space="preserve"> </w:t>
      </w:r>
      <w:r w:rsidR="00F91D42" w:rsidRPr="00F91D42">
        <w:rPr>
          <w:rFonts w:ascii="Century Schoolbook" w:hAnsi="Century Schoolbook"/>
          <w:sz w:val="22"/>
          <w:szCs w:val="22"/>
          <w:highlight w:val="yellow"/>
        </w:rPr>
        <w:t>Each of the three following component units are legally separate entities from the County.</w:t>
      </w:r>
      <w:r w:rsidR="00F91D42">
        <w:rPr>
          <w:rFonts w:ascii="Century Schoolbook" w:hAnsi="Century Schoolbook"/>
          <w:sz w:val="22"/>
          <w:szCs w:val="22"/>
        </w:rPr>
        <w:t xml:space="preserve"> </w:t>
      </w:r>
      <w:r w:rsidR="00FD02BA" w:rsidRPr="00967641">
        <w:rPr>
          <w:rFonts w:ascii="Century Schoolbook" w:hAnsi="Century Schoolbook"/>
          <w:sz w:val="22"/>
          <w:szCs w:val="22"/>
        </w:rPr>
        <w:t>Carolina County Hospital</w:t>
      </w:r>
      <w:r>
        <w:rPr>
          <w:rFonts w:ascii="Century Schoolbook" w:hAnsi="Century Schoolbook"/>
          <w:sz w:val="22"/>
          <w:szCs w:val="22"/>
        </w:rPr>
        <w:t xml:space="preserve"> </w:t>
      </w:r>
      <w:r w:rsidR="00FD02BA" w:rsidRPr="00967641">
        <w:rPr>
          <w:rFonts w:ascii="Century Schoolbook" w:hAnsi="Century Schoolbook"/>
          <w:sz w:val="22"/>
          <w:szCs w:val="22"/>
        </w:rPr>
        <w:t xml:space="preserve">is a public hospital operated by a not-for-profit corporation that has leased the hospital from the County for </w:t>
      </w:r>
      <w:r w:rsidR="005C4734" w:rsidRPr="00967641">
        <w:rPr>
          <w:rFonts w:ascii="Century Schoolbook" w:hAnsi="Century Schoolbook"/>
          <w:sz w:val="22"/>
          <w:szCs w:val="22"/>
        </w:rPr>
        <w:t>the next</w:t>
      </w:r>
      <w:r w:rsidR="00FD02BA" w:rsidRPr="00967641">
        <w:rPr>
          <w:rFonts w:ascii="Century Schoolbook" w:hAnsi="Century Schoolbook"/>
          <w:sz w:val="22"/>
          <w:szCs w:val="22"/>
        </w:rPr>
        <w:t xml:space="preserve"> 99 years. The County appoints the board of trustees for the Hospital and has issued debt on its behalf. </w:t>
      </w:r>
      <w:r w:rsidR="009662C5" w:rsidRPr="00967641">
        <w:rPr>
          <w:rFonts w:ascii="Century Schoolbook" w:hAnsi="Century Schoolbook"/>
          <w:sz w:val="22"/>
          <w:szCs w:val="22"/>
        </w:rPr>
        <w:t xml:space="preserve">Carolina County ABC Board is </w:t>
      </w:r>
      <w:r w:rsidR="00FD02BA" w:rsidRPr="00967641">
        <w:rPr>
          <w:rFonts w:ascii="Century Schoolbook" w:hAnsi="Century Schoolbook"/>
          <w:sz w:val="22"/>
          <w:szCs w:val="22"/>
        </w:rPr>
        <w:t xml:space="preserve">legally separate </w:t>
      </w:r>
      <w:r w:rsidR="009662C5" w:rsidRPr="00967641">
        <w:rPr>
          <w:rFonts w:ascii="Century Schoolbook" w:hAnsi="Century Schoolbook"/>
          <w:sz w:val="22"/>
          <w:szCs w:val="22"/>
        </w:rPr>
        <w:t>however</w:t>
      </w:r>
      <w:r w:rsidR="00FD02BA" w:rsidRPr="00967641">
        <w:rPr>
          <w:rFonts w:ascii="Century Schoolbook" w:hAnsi="Century Schoolbook"/>
          <w:sz w:val="22"/>
          <w:szCs w:val="22"/>
        </w:rPr>
        <w:t xml:space="preserve"> the County is financially accountable for the Boar</w:t>
      </w:r>
      <w:r w:rsidR="009662C5" w:rsidRPr="00967641">
        <w:rPr>
          <w:rFonts w:ascii="Century Schoolbook" w:hAnsi="Century Schoolbook"/>
          <w:sz w:val="22"/>
          <w:szCs w:val="22"/>
        </w:rPr>
        <w:t>d by appointing its members. Also, t</w:t>
      </w:r>
      <w:r w:rsidR="00FD02BA" w:rsidRPr="00967641">
        <w:rPr>
          <w:rFonts w:ascii="Century Schoolbook" w:hAnsi="Century Schoolbook"/>
          <w:sz w:val="22"/>
          <w:szCs w:val="22"/>
        </w:rPr>
        <w:t xml:space="preserve">he </w:t>
      </w:r>
      <w:r w:rsidR="009662C5" w:rsidRPr="00967641">
        <w:rPr>
          <w:rFonts w:ascii="Century Schoolbook" w:hAnsi="Century Schoolbook"/>
          <w:sz w:val="22"/>
          <w:szCs w:val="22"/>
        </w:rPr>
        <w:t xml:space="preserve">ABC </w:t>
      </w:r>
      <w:r w:rsidR="00FD02BA" w:rsidRPr="00967641">
        <w:rPr>
          <w:rFonts w:ascii="Century Schoolbook" w:hAnsi="Century Schoolbook"/>
          <w:sz w:val="22"/>
          <w:szCs w:val="22"/>
        </w:rPr>
        <w:t>Board is required to distribute its profits to the County.</w:t>
      </w:r>
      <w:r w:rsidR="00692A55">
        <w:rPr>
          <w:rFonts w:ascii="Century Schoolbook" w:hAnsi="Century Schoolbook"/>
          <w:sz w:val="22"/>
          <w:szCs w:val="22"/>
        </w:rPr>
        <w:t xml:space="preserve"> The Carolina County Tourism Development Authority</w:t>
      </w:r>
      <w:r w:rsidR="00217CCA">
        <w:rPr>
          <w:rFonts w:ascii="Century Schoolbook" w:hAnsi="Century Schoolbook"/>
          <w:sz w:val="22"/>
          <w:szCs w:val="22"/>
        </w:rPr>
        <w:t xml:space="preserve"> created by the County Commissioners by their adoption of a resolution levying a room occupancy tax under Session Law ___-___. </w:t>
      </w:r>
    </w:p>
    <w:p w14:paraId="75C09F4F" w14:textId="77777777" w:rsidR="00FD02BA" w:rsidRPr="00967641" w:rsidRDefault="00FD02BA" w:rsidP="00291610">
      <w:pPr>
        <w:jc w:val="both"/>
        <w:rPr>
          <w:rFonts w:ascii="Century Schoolbook" w:hAnsi="Century Schoolbook"/>
          <w:sz w:val="22"/>
          <w:szCs w:val="22"/>
        </w:rPr>
      </w:pPr>
    </w:p>
    <w:p w14:paraId="79AC8C43" w14:textId="77777777"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 xml:space="preserve">The government-wide financial statements are on Exhibits 1 and 2 of this report. </w:t>
      </w:r>
    </w:p>
    <w:p w14:paraId="0D0298A7" w14:textId="77777777" w:rsidR="00314500" w:rsidRPr="00967641" w:rsidRDefault="00314500" w:rsidP="00191892">
      <w:pPr>
        <w:rPr>
          <w:rFonts w:ascii="Century Schoolbook" w:hAnsi="Century Schoolbook"/>
          <w:sz w:val="22"/>
          <w:szCs w:val="22"/>
        </w:rPr>
      </w:pPr>
    </w:p>
    <w:p w14:paraId="37A6E3C2" w14:textId="77777777" w:rsidR="00FD02BA" w:rsidRPr="00967641" w:rsidRDefault="00FD02BA" w:rsidP="00191892">
      <w:pPr>
        <w:rPr>
          <w:rFonts w:ascii="Century Schoolbook" w:hAnsi="Century Schoolbook"/>
          <w:b/>
          <w:bCs/>
          <w:sz w:val="22"/>
          <w:szCs w:val="22"/>
        </w:rPr>
      </w:pPr>
      <w:r w:rsidRPr="00967641">
        <w:rPr>
          <w:rFonts w:ascii="Century Schoolbook" w:hAnsi="Century Schoolbook"/>
          <w:b/>
          <w:bCs/>
          <w:sz w:val="22"/>
          <w:szCs w:val="22"/>
        </w:rPr>
        <w:t>Fund Financial Statements</w:t>
      </w:r>
    </w:p>
    <w:p w14:paraId="187C5FF2" w14:textId="77777777" w:rsidR="00FD02BA" w:rsidRPr="00967641" w:rsidRDefault="00FD02BA">
      <w:pPr>
        <w:rPr>
          <w:rFonts w:ascii="Century Schoolbook" w:hAnsi="Century Schoolbook"/>
          <w:sz w:val="22"/>
          <w:szCs w:val="22"/>
        </w:rPr>
      </w:pPr>
    </w:p>
    <w:p w14:paraId="767991EA" w14:textId="77777777"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 xml:space="preserve">The fund financial statements provide a more detailed look at the County’s most significant activities.  A fund is a grouping of related accounts that is used to maintain control over resources that have been segregated for specific activities or objectives.  Carolina County, like all other governmental entities in North Carolina, uses fund accounting to ensure and reflect compliance (or non-compliance) with finance-related legal requirements, such as the General Statutes or the County’s budget ordinance.  All of the funds of Carolina County can be divided into </w:t>
      </w:r>
      <w:r w:rsidR="00D977F6" w:rsidRPr="00967641">
        <w:rPr>
          <w:rFonts w:ascii="Century Schoolbook" w:hAnsi="Century Schoolbook"/>
          <w:sz w:val="22"/>
          <w:szCs w:val="22"/>
        </w:rPr>
        <w:t xml:space="preserve">three </w:t>
      </w:r>
      <w:r w:rsidRPr="00967641">
        <w:rPr>
          <w:rFonts w:ascii="Century Schoolbook" w:hAnsi="Century Schoolbook"/>
          <w:sz w:val="22"/>
          <w:szCs w:val="22"/>
        </w:rPr>
        <w:t>categories:  governmental funds</w:t>
      </w:r>
      <w:r w:rsidR="005D3DC2" w:rsidRPr="00967641">
        <w:rPr>
          <w:rFonts w:ascii="Century Schoolbook" w:hAnsi="Century Schoolbook"/>
          <w:sz w:val="22"/>
          <w:szCs w:val="22"/>
        </w:rPr>
        <w:t xml:space="preserve">, </w:t>
      </w:r>
      <w:r w:rsidRPr="00967641">
        <w:rPr>
          <w:rFonts w:ascii="Century Schoolbook" w:hAnsi="Century Schoolbook"/>
          <w:sz w:val="22"/>
          <w:szCs w:val="22"/>
        </w:rPr>
        <w:t>proprietary funds</w:t>
      </w:r>
      <w:r w:rsidR="005D3DC2" w:rsidRPr="00967641">
        <w:rPr>
          <w:rFonts w:ascii="Century Schoolbook" w:hAnsi="Century Schoolbook"/>
          <w:sz w:val="22"/>
          <w:szCs w:val="22"/>
        </w:rPr>
        <w:t>, and fiduciary funds</w:t>
      </w:r>
      <w:r w:rsidRPr="00967641">
        <w:rPr>
          <w:rFonts w:ascii="Century Schoolbook" w:hAnsi="Century Schoolbook"/>
          <w:sz w:val="22"/>
          <w:szCs w:val="22"/>
        </w:rPr>
        <w:t>.</w:t>
      </w:r>
    </w:p>
    <w:p w14:paraId="30DFB765" w14:textId="77777777" w:rsidR="00FD02BA" w:rsidRDefault="00FD02BA">
      <w:pPr>
        <w:rPr>
          <w:rFonts w:ascii="Century Schoolbook" w:hAnsi="Century Schoolbook"/>
          <w:sz w:val="22"/>
          <w:szCs w:val="22"/>
        </w:rPr>
      </w:pPr>
    </w:p>
    <w:p w14:paraId="6E7051BE" w14:textId="77777777" w:rsidR="00071FA8" w:rsidRDefault="00071FA8">
      <w:pPr>
        <w:rPr>
          <w:rFonts w:ascii="Century Schoolbook" w:hAnsi="Century Schoolbook"/>
          <w:sz w:val="22"/>
          <w:szCs w:val="22"/>
        </w:rPr>
      </w:pPr>
    </w:p>
    <w:p w14:paraId="2F980D95" w14:textId="77777777" w:rsidR="00071FA8" w:rsidRPr="00967641" w:rsidRDefault="00071FA8">
      <w:pPr>
        <w:rPr>
          <w:rFonts w:ascii="Century Schoolbook" w:hAnsi="Century Schoolbook"/>
          <w:sz w:val="22"/>
          <w:szCs w:val="22"/>
        </w:rPr>
      </w:pPr>
    </w:p>
    <w:p w14:paraId="118B5B10" w14:textId="013F5B77" w:rsidR="00FD02BA" w:rsidRPr="00967641" w:rsidRDefault="00FD02BA" w:rsidP="00291610">
      <w:pPr>
        <w:jc w:val="both"/>
        <w:rPr>
          <w:rFonts w:ascii="Century Schoolbook" w:hAnsi="Century Schoolbook"/>
          <w:sz w:val="22"/>
          <w:szCs w:val="22"/>
        </w:rPr>
      </w:pPr>
      <w:r w:rsidRPr="00967641">
        <w:rPr>
          <w:rFonts w:ascii="Century Schoolbook" w:hAnsi="Century Schoolbook"/>
          <w:b/>
          <w:bCs/>
          <w:sz w:val="22"/>
          <w:szCs w:val="22"/>
        </w:rPr>
        <w:lastRenderedPageBreak/>
        <w:t>Governmental Funds</w:t>
      </w:r>
      <w:r w:rsidRPr="00967641">
        <w:rPr>
          <w:rFonts w:ascii="Century Schoolbook" w:hAnsi="Century Schoolbook"/>
          <w:sz w:val="22"/>
          <w:szCs w:val="22"/>
        </w:rPr>
        <w:t xml:space="preserve"> – Governmental funds are used to account for those functions reported as governmental activities in the government-wide financial statements. Most of the County’s basic services are accounted for in governmental funds. These funds focus on how assets can readily be converted into cash flow in and out, and what monies are left at year-end that will be available for spending in the next year. Governmental funds are reported using an accounting method called </w:t>
      </w:r>
      <w:r w:rsidRPr="00967641">
        <w:rPr>
          <w:rFonts w:ascii="Century Schoolbook" w:hAnsi="Century Schoolbook"/>
          <w:i/>
          <w:iCs/>
          <w:sz w:val="22"/>
          <w:szCs w:val="22"/>
        </w:rPr>
        <w:t>modified accrual accounting.</w:t>
      </w:r>
      <w:r w:rsidRPr="00967641">
        <w:rPr>
          <w:rFonts w:ascii="Century Schoolbook" w:hAnsi="Century Schoolbook"/>
          <w:sz w:val="22"/>
          <w:szCs w:val="22"/>
        </w:rPr>
        <w:t xml:space="preserve"> This method also has a </w:t>
      </w:r>
      <w:r w:rsidR="00B21C98" w:rsidRPr="00967641">
        <w:rPr>
          <w:rFonts w:ascii="Century Schoolbook" w:hAnsi="Century Schoolbook"/>
          <w:sz w:val="22"/>
          <w:szCs w:val="22"/>
        </w:rPr>
        <w:t>current financial resource</w:t>
      </w:r>
      <w:r w:rsidRPr="00967641">
        <w:rPr>
          <w:rFonts w:ascii="Century Schoolbook" w:hAnsi="Century Schoolbook"/>
          <w:sz w:val="22"/>
          <w:szCs w:val="22"/>
        </w:rPr>
        <w:t xml:space="preserve"> </w:t>
      </w:r>
      <w:r w:rsidR="009D5381" w:rsidRPr="00967641">
        <w:rPr>
          <w:rFonts w:ascii="Century Schoolbook" w:hAnsi="Century Schoolbook"/>
          <w:sz w:val="22"/>
          <w:szCs w:val="22"/>
        </w:rPr>
        <w:t xml:space="preserve">measurement </w:t>
      </w:r>
      <w:r w:rsidRPr="00967641">
        <w:rPr>
          <w:rFonts w:ascii="Century Schoolbook" w:hAnsi="Century Schoolbook"/>
          <w:sz w:val="22"/>
          <w:szCs w:val="22"/>
        </w:rPr>
        <w:t>focus.  As a result, the governmental fund financial statements give the reader a detailed short-term view that helps him or her determine if there are more or less financial resources available to finance the County’s programs. The relationship between government</w:t>
      </w:r>
      <w:r w:rsidR="00166546" w:rsidRPr="00967641">
        <w:rPr>
          <w:rFonts w:ascii="Century Schoolbook" w:hAnsi="Century Schoolbook"/>
          <w:sz w:val="22"/>
          <w:szCs w:val="22"/>
        </w:rPr>
        <w:t>al</w:t>
      </w:r>
      <w:r w:rsidRPr="00967641">
        <w:rPr>
          <w:rFonts w:ascii="Century Schoolbook" w:hAnsi="Century Schoolbook"/>
          <w:sz w:val="22"/>
          <w:szCs w:val="22"/>
        </w:rPr>
        <w:t xml:space="preserve"> activities (reported in the Statement of Net</w:t>
      </w:r>
      <w:r w:rsidR="00706088" w:rsidRPr="00967641">
        <w:rPr>
          <w:rFonts w:ascii="Century Schoolbook" w:hAnsi="Century Schoolbook"/>
          <w:sz w:val="22"/>
          <w:szCs w:val="22"/>
        </w:rPr>
        <w:t xml:space="preserve"> </w:t>
      </w:r>
      <w:r w:rsidR="00E93576" w:rsidRPr="00967641">
        <w:rPr>
          <w:rFonts w:ascii="Century Schoolbook" w:hAnsi="Century Schoolbook"/>
          <w:sz w:val="22"/>
          <w:szCs w:val="22"/>
        </w:rPr>
        <w:t xml:space="preserve">Position </w:t>
      </w:r>
      <w:r w:rsidRPr="00967641">
        <w:rPr>
          <w:rFonts w:ascii="Century Schoolbook" w:hAnsi="Century Schoolbook"/>
          <w:sz w:val="22"/>
          <w:szCs w:val="22"/>
        </w:rPr>
        <w:t xml:space="preserve">and the Statement of Activities) and governmental funds is described in a reconciliation that is a part of the fund financial statements.  </w:t>
      </w:r>
    </w:p>
    <w:p w14:paraId="2A311F39" w14:textId="77777777" w:rsidR="00FD02BA" w:rsidRPr="00967641" w:rsidRDefault="00FD02BA" w:rsidP="00291610">
      <w:pPr>
        <w:jc w:val="both"/>
        <w:rPr>
          <w:rFonts w:ascii="Century Schoolbook" w:hAnsi="Century Schoolbook"/>
          <w:sz w:val="22"/>
          <w:szCs w:val="22"/>
        </w:rPr>
      </w:pPr>
    </w:p>
    <w:p w14:paraId="3987A034" w14:textId="3F672E5E"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Carolina County adopts an annual budget for its General Fund</w:t>
      </w:r>
      <w:r w:rsidR="00562766">
        <w:rPr>
          <w:rFonts w:ascii="Century Schoolbook" w:hAnsi="Century Schoolbook"/>
          <w:sz w:val="22"/>
          <w:szCs w:val="22"/>
        </w:rPr>
        <w:t xml:space="preserve"> </w:t>
      </w:r>
      <w:r w:rsidR="00562766" w:rsidRPr="00562766">
        <w:rPr>
          <w:rFonts w:ascii="Century Schoolbook" w:hAnsi="Century Schoolbook"/>
          <w:sz w:val="22"/>
          <w:szCs w:val="22"/>
          <w:highlight w:val="yellow"/>
        </w:rPr>
        <w:t>and for the major Opioid Special Revenue Fund</w:t>
      </w:r>
      <w:r w:rsidRPr="00967641">
        <w:rPr>
          <w:rFonts w:ascii="Century Schoolbook" w:hAnsi="Century Schoolbook"/>
          <w:sz w:val="22"/>
          <w:szCs w:val="22"/>
        </w:rPr>
        <w:t xml:space="preserve">, as required by the General Statutes.  The budget is a legally adopted document that incorporates input from the citizens of the County, the management of the County, and the decisions of the Board about which services to provide and how to pay for them. It also authorizes the County to obtain funds from identified sources to finance these current period activities. The budgetary statement provided for the General Fund demonstrates how well the County complied with the budget ordinance and whether or not the County succeeded in providing the services as planned when the budget was adopted.  The budgetary comparison statement uses the budgetary basis of accounting and is presented using the same format, language, and classifications as the legal budget document. The statement shows four columns:  1) the original budget as adopted by the board; 2) the final budget as amended by the board; 3) the actual resources, charges to appropriations, and ending balances in the General Fund; and 4) the difference or variance between the final budget and the actual resources and charges.  </w:t>
      </w:r>
    </w:p>
    <w:p w14:paraId="2319C435" w14:textId="77777777" w:rsidR="00FD02BA" w:rsidRPr="00967641" w:rsidRDefault="00FD02BA" w:rsidP="00291610">
      <w:pPr>
        <w:jc w:val="both"/>
        <w:rPr>
          <w:rFonts w:ascii="Century Schoolbook" w:hAnsi="Century Schoolbook"/>
          <w:sz w:val="22"/>
          <w:szCs w:val="22"/>
        </w:rPr>
      </w:pPr>
    </w:p>
    <w:p w14:paraId="2E88EC83" w14:textId="77777777" w:rsidR="00FD02BA" w:rsidRPr="00967641" w:rsidRDefault="00FD02BA" w:rsidP="00291610">
      <w:pPr>
        <w:jc w:val="both"/>
        <w:rPr>
          <w:rFonts w:ascii="Century Schoolbook" w:hAnsi="Century Schoolbook"/>
          <w:sz w:val="22"/>
          <w:szCs w:val="22"/>
        </w:rPr>
      </w:pPr>
      <w:r w:rsidRPr="00967641">
        <w:rPr>
          <w:rFonts w:ascii="Century Schoolbook" w:hAnsi="Century Schoolbook"/>
          <w:b/>
          <w:bCs/>
          <w:sz w:val="22"/>
          <w:szCs w:val="22"/>
        </w:rPr>
        <w:t>Proprietary Funds</w:t>
      </w:r>
      <w:r w:rsidRPr="00967641">
        <w:rPr>
          <w:rFonts w:ascii="Century Schoolbook" w:hAnsi="Century Schoolbook"/>
          <w:sz w:val="22"/>
          <w:szCs w:val="22"/>
        </w:rPr>
        <w:t xml:space="preserve"> – Carolina County has one kind of proprietary fund. </w:t>
      </w:r>
      <w:r w:rsidRPr="00967641">
        <w:rPr>
          <w:rFonts w:ascii="Century Schoolbook" w:hAnsi="Century Schoolbook"/>
          <w:i/>
          <w:iCs/>
          <w:sz w:val="22"/>
          <w:szCs w:val="22"/>
        </w:rPr>
        <w:t>Enterprise Funds</w:t>
      </w:r>
      <w:r w:rsidRPr="00967641">
        <w:rPr>
          <w:rFonts w:ascii="Century Schoolbook" w:hAnsi="Century Schoolbook"/>
          <w:sz w:val="22"/>
          <w:szCs w:val="22"/>
        </w:rPr>
        <w:t xml:space="preserve"> are used to report the same functions presented as business-type activities in the government-wide financial statements.  Carolina County uses enterprise funds to account for its water and sewer activity and for its landfill operations.  These funds are the same as those separate activities shown in the business-type activities in the Statement of Net </w:t>
      </w:r>
      <w:r w:rsidR="007934DF" w:rsidRPr="00967641">
        <w:rPr>
          <w:rFonts w:ascii="Century Schoolbook" w:hAnsi="Century Schoolbook"/>
          <w:sz w:val="22"/>
          <w:szCs w:val="22"/>
        </w:rPr>
        <w:t xml:space="preserve">Position </w:t>
      </w:r>
      <w:r w:rsidRPr="00967641">
        <w:rPr>
          <w:rFonts w:ascii="Century Schoolbook" w:hAnsi="Century Schoolbook"/>
          <w:sz w:val="22"/>
          <w:szCs w:val="22"/>
        </w:rPr>
        <w:t xml:space="preserve">and the Statement of Activities.  </w:t>
      </w:r>
    </w:p>
    <w:p w14:paraId="55E62D76" w14:textId="77777777" w:rsidR="00FD02BA" w:rsidRPr="00967641" w:rsidRDefault="00FD02BA" w:rsidP="00291610">
      <w:pPr>
        <w:jc w:val="both"/>
        <w:rPr>
          <w:rFonts w:ascii="Century Schoolbook" w:hAnsi="Century Schoolbook"/>
          <w:sz w:val="22"/>
          <w:szCs w:val="22"/>
        </w:rPr>
      </w:pPr>
    </w:p>
    <w:p w14:paraId="7A6AF9D4" w14:textId="24A1C5F1" w:rsidR="00FD02BA" w:rsidRPr="00967641" w:rsidRDefault="00FD02BA" w:rsidP="00291610">
      <w:pPr>
        <w:jc w:val="both"/>
        <w:rPr>
          <w:rFonts w:ascii="Century Schoolbook" w:hAnsi="Century Schoolbook"/>
          <w:sz w:val="22"/>
          <w:szCs w:val="22"/>
        </w:rPr>
      </w:pPr>
      <w:r w:rsidRPr="00967641">
        <w:rPr>
          <w:rFonts w:ascii="Century Schoolbook" w:hAnsi="Century Schoolbook"/>
          <w:b/>
          <w:bCs/>
          <w:sz w:val="22"/>
          <w:szCs w:val="22"/>
        </w:rPr>
        <w:t>Fiduciary Funds</w:t>
      </w:r>
      <w:r w:rsidRPr="00967641">
        <w:rPr>
          <w:rFonts w:ascii="Century Schoolbook" w:hAnsi="Century Schoolbook"/>
          <w:sz w:val="22"/>
          <w:szCs w:val="22"/>
        </w:rPr>
        <w:t xml:space="preserve"> – Fiduciary funds are used to account for resources held for the benefit of parties outside the government.  Carolina County has </w:t>
      </w:r>
      <w:r w:rsidR="00A963B6" w:rsidRPr="00967641">
        <w:rPr>
          <w:rFonts w:ascii="Century Schoolbook" w:hAnsi="Century Schoolbook"/>
          <w:sz w:val="22"/>
          <w:szCs w:val="22"/>
        </w:rPr>
        <w:t>three</w:t>
      </w:r>
      <w:r w:rsidR="00355F6B" w:rsidRPr="00967641">
        <w:rPr>
          <w:rFonts w:ascii="Century Schoolbook" w:hAnsi="Century Schoolbook"/>
          <w:sz w:val="22"/>
          <w:szCs w:val="22"/>
        </w:rPr>
        <w:t xml:space="preserve"> </w:t>
      </w:r>
      <w:r w:rsidRPr="00967641">
        <w:rPr>
          <w:rFonts w:ascii="Century Schoolbook" w:hAnsi="Century Schoolbook"/>
          <w:sz w:val="22"/>
          <w:szCs w:val="22"/>
        </w:rPr>
        <w:t xml:space="preserve">fiduciary funds, </w:t>
      </w:r>
      <w:r w:rsidR="00CE0926" w:rsidRPr="00967641">
        <w:rPr>
          <w:rFonts w:ascii="Century Schoolbook" w:hAnsi="Century Schoolbook"/>
          <w:sz w:val="22"/>
          <w:szCs w:val="22"/>
        </w:rPr>
        <w:t>one</w:t>
      </w:r>
      <w:r w:rsidR="00355F6B" w:rsidRPr="00967641">
        <w:rPr>
          <w:rFonts w:ascii="Century Schoolbook" w:hAnsi="Century Schoolbook"/>
          <w:sz w:val="22"/>
          <w:szCs w:val="22"/>
        </w:rPr>
        <w:t xml:space="preserve"> </w:t>
      </w:r>
      <w:r w:rsidRPr="00967641">
        <w:rPr>
          <w:rFonts w:ascii="Century Schoolbook" w:hAnsi="Century Schoolbook"/>
          <w:sz w:val="22"/>
          <w:szCs w:val="22"/>
        </w:rPr>
        <w:t xml:space="preserve">of which </w:t>
      </w:r>
      <w:r w:rsidR="00CE0926" w:rsidRPr="00967641">
        <w:rPr>
          <w:rFonts w:ascii="Century Schoolbook" w:hAnsi="Century Schoolbook"/>
          <w:sz w:val="22"/>
          <w:szCs w:val="22"/>
        </w:rPr>
        <w:t>is a</w:t>
      </w:r>
      <w:r w:rsidR="004A407C" w:rsidRPr="00967641">
        <w:rPr>
          <w:rFonts w:ascii="Century Schoolbook" w:hAnsi="Century Schoolbook"/>
          <w:sz w:val="22"/>
          <w:szCs w:val="22"/>
        </w:rPr>
        <w:t>n</w:t>
      </w:r>
      <w:r w:rsidRPr="00967641">
        <w:rPr>
          <w:rFonts w:ascii="Century Schoolbook" w:hAnsi="Century Schoolbook"/>
          <w:sz w:val="22"/>
          <w:szCs w:val="22"/>
        </w:rPr>
        <w:t xml:space="preserve"> </w:t>
      </w:r>
      <w:r w:rsidR="00DF4FB1">
        <w:rPr>
          <w:rFonts w:ascii="Century Schoolbook" w:hAnsi="Century Schoolbook"/>
          <w:sz w:val="22"/>
          <w:szCs w:val="22"/>
        </w:rPr>
        <w:t>Other Post Employment Benefit (</w:t>
      </w:r>
      <w:r w:rsidR="004A407C" w:rsidRPr="00967641">
        <w:rPr>
          <w:rFonts w:ascii="Century Schoolbook" w:hAnsi="Century Schoolbook"/>
          <w:sz w:val="22"/>
          <w:szCs w:val="22"/>
        </w:rPr>
        <w:t>OPEB</w:t>
      </w:r>
      <w:r w:rsidR="00DF4FB1">
        <w:rPr>
          <w:rFonts w:ascii="Century Schoolbook" w:hAnsi="Century Schoolbook"/>
          <w:sz w:val="22"/>
          <w:szCs w:val="22"/>
        </w:rPr>
        <w:t>)</w:t>
      </w:r>
      <w:r w:rsidRPr="00967641">
        <w:rPr>
          <w:rFonts w:ascii="Century Schoolbook" w:hAnsi="Century Schoolbook"/>
          <w:sz w:val="22"/>
          <w:szCs w:val="22"/>
        </w:rPr>
        <w:t xml:space="preserve"> trust fund </w:t>
      </w:r>
      <w:r w:rsidR="00AA1B40" w:rsidRPr="00967641">
        <w:rPr>
          <w:rFonts w:ascii="Century Schoolbook" w:hAnsi="Century Schoolbook"/>
          <w:sz w:val="22"/>
          <w:szCs w:val="22"/>
        </w:rPr>
        <w:t xml:space="preserve">for reporting purposes </w:t>
      </w:r>
      <w:r w:rsidRPr="00967641">
        <w:rPr>
          <w:rFonts w:ascii="Century Schoolbook" w:hAnsi="Century Schoolbook"/>
          <w:sz w:val="22"/>
          <w:szCs w:val="22"/>
        </w:rPr>
        <w:t xml:space="preserve">and </w:t>
      </w:r>
      <w:r w:rsidR="00A963B6" w:rsidRPr="00967641">
        <w:rPr>
          <w:rFonts w:ascii="Century Schoolbook" w:hAnsi="Century Schoolbook"/>
          <w:sz w:val="22"/>
          <w:szCs w:val="22"/>
        </w:rPr>
        <w:t>two</w:t>
      </w:r>
      <w:r w:rsidR="00355F6B" w:rsidRPr="00967641">
        <w:rPr>
          <w:rFonts w:ascii="Century Schoolbook" w:hAnsi="Century Schoolbook"/>
          <w:sz w:val="22"/>
          <w:szCs w:val="22"/>
        </w:rPr>
        <w:t xml:space="preserve"> </w:t>
      </w:r>
      <w:r w:rsidRPr="00967641">
        <w:rPr>
          <w:rFonts w:ascii="Century Schoolbook" w:hAnsi="Century Schoolbook"/>
          <w:sz w:val="22"/>
          <w:szCs w:val="22"/>
        </w:rPr>
        <w:t xml:space="preserve">of which are </w:t>
      </w:r>
      <w:r w:rsidR="00970A30" w:rsidRPr="00967641">
        <w:rPr>
          <w:rFonts w:ascii="Century Schoolbook" w:hAnsi="Century Schoolbook"/>
          <w:sz w:val="22"/>
          <w:szCs w:val="22"/>
        </w:rPr>
        <w:t>custodial f</w:t>
      </w:r>
      <w:r w:rsidRPr="00967641">
        <w:rPr>
          <w:rFonts w:ascii="Century Schoolbook" w:hAnsi="Century Schoolbook"/>
          <w:sz w:val="22"/>
          <w:szCs w:val="22"/>
        </w:rPr>
        <w:t>unds.</w:t>
      </w:r>
    </w:p>
    <w:p w14:paraId="74FF44C8" w14:textId="77777777" w:rsidR="00FD02BA" w:rsidRPr="00967641" w:rsidRDefault="00FD02BA" w:rsidP="00291610">
      <w:pPr>
        <w:jc w:val="both"/>
        <w:rPr>
          <w:rFonts w:ascii="Century Schoolbook" w:hAnsi="Century Schoolbook"/>
          <w:sz w:val="22"/>
          <w:szCs w:val="22"/>
        </w:rPr>
      </w:pPr>
    </w:p>
    <w:p w14:paraId="7FFE95C7" w14:textId="065675A3" w:rsidR="00FD02BA" w:rsidRPr="00967641" w:rsidRDefault="00FD02BA" w:rsidP="00291610">
      <w:pPr>
        <w:jc w:val="both"/>
        <w:rPr>
          <w:rFonts w:ascii="Century Schoolbook" w:hAnsi="Century Schoolbook"/>
          <w:sz w:val="22"/>
          <w:szCs w:val="22"/>
        </w:rPr>
      </w:pPr>
      <w:r w:rsidRPr="00967641">
        <w:rPr>
          <w:rFonts w:ascii="Century Schoolbook" w:hAnsi="Century Schoolbook"/>
          <w:b/>
          <w:bCs/>
          <w:sz w:val="22"/>
          <w:szCs w:val="22"/>
        </w:rPr>
        <w:t>Notes to the Financial Statements</w:t>
      </w:r>
      <w:r w:rsidRPr="00967641">
        <w:rPr>
          <w:rFonts w:ascii="Century Schoolbook" w:hAnsi="Century Schoolbook"/>
          <w:sz w:val="22"/>
          <w:szCs w:val="22"/>
        </w:rPr>
        <w:t xml:space="preserve"> – The notes provide additional information that is essential to a full understanding of the data provided in the government-wide and fund financial statements.  The notes to the financial statements start on </w:t>
      </w:r>
      <w:r w:rsidRPr="00DF4FB1">
        <w:rPr>
          <w:rFonts w:ascii="Century Schoolbook" w:hAnsi="Century Schoolbook"/>
          <w:sz w:val="22"/>
          <w:szCs w:val="22"/>
          <w:highlight w:val="yellow"/>
        </w:rPr>
        <w:t xml:space="preserve">page </w:t>
      </w:r>
      <w:r w:rsidR="005734E4" w:rsidRPr="00DF4FB1">
        <w:rPr>
          <w:rFonts w:ascii="Century Schoolbook" w:hAnsi="Century Schoolbook"/>
          <w:sz w:val="22"/>
          <w:szCs w:val="22"/>
          <w:highlight w:val="yellow"/>
        </w:rPr>
        <w:t>42</w:t>
      </w:r>
      <w:r w:rsidRPr="00967641">
        <w:rPr>
          <w:rFonts w:ascii="Century Schoolbook" w:hAnsi="Century Schoolbook"/>
          <w:sz w:val="22"/>
          <w:szCs w:val="22"/>
        </w:rPr>
        <w:t xml:space="preserve"> of this report. </w:t>
      </w:r>
    </w:p>
    <w:p w14:paraId="64C4ED80" w14:textId="77777777" w:rsidR="00FD02BA" w:rsidRPr="00967641" w:rsidRDefault="00FD02BA" w:rsidP="00291610">
      <w:pPr>
        <w:jc w:val="both"/>
        <w:rPr>
          <w:rFonts w:ascii="Century Schoolbook" w:hAnsi="Century Schoolbook"/>
          <w:sz w:val="22"/>
          <w:szCs w:val="22"/>
        </w:rPr>
      </w:pPr>
    </w:p>
    <w:p w14:paraId="71D82B3A" w14:textId="0F2117AD" w:rsidR="00FD02BA" w:rsidRPr="00967641" w:rsidRDefault="00FD02BA" w:rsidP="00291610">
      <w:pPr>
        <w:jc w:val="both"/>
        <w:rPr>
          <w:rFonts w:ascii="Century Schoolbook" w:hAnsi="Century Schoolbook"/>
          <w:sz w:val="22"/>
          <w:szCs w:val="22"/>
        </w:rPr>
      </w:pPr>
      <w:r w:rsidRPr="00967641">
        <w:rPr>
          <w:rFonts w:ascii="Century Schoolbook" w:hAnsi="Century Schoolbook"/>
          <w:b/>
          <w:bCs/>
          <w:sz w:val="22"/>
          <w:szCs w:val="22"/>
        </w:rPr>
        <w:t>Other Information</w:t>
      </w:r>
      <w:r w:rsidRPr="00967641">
        <w:rPr>
          <w:rFonts w:ascii="Century Schoolbook" w:hAnsi="Century Schoolbook"/>
          <w:sz w:val="22"/>
          <w:szCs w:val="22"/>
        </w:rPr>
        <w:t xml:space="preserve"> – In addition to the basic financial statements and accompanying notes, this report includes certain required supplementary information concerning Carolina County’s progress in funding its obligation to provide pension benefits to its employees.  Required supplementary information can be</w:t>
      </w:r>
      <w:r w:rsidR="00BD294E" w:rsidRPr="00967641">
        <w:rPr>
          <w:rFonts w:ascii="Century Schoolbook" w:hAnsi="Century Schoolbook"/>
          <w:sz w:val="22"/>
          <w:szCs w:val="22"/>
        </w:rPr>
        <w:t xml:space="preserve"> found beginning on </w:t>
      </w:r>
      <w:r w:rsidR="00BD294E" w:rsidRPr="00DF4FB1">
        <w:rPr>
          <w:rFonts w:ascii="Century Schoolbook" w:hAnsi="Century Schoolbook"/>
          <w:sz w:val="22"/>
          <w:szCs w:val="22"/>
          <w:highlight w:val="yellow"/>
        </w:rPr>
        <w:t xml:space="preserve">page </w:t>
      </w:r>
      <w:r w:rsidR="005734E4" w:rsidRPr="00DF4FB1">
        <w:rPr>
          <w:rFonts w:ascii="Century Schoolbook" w:hAnsi="Century Schoolbook"/>
          <w:sz w:val="22"/>
          <w:szCs w:val="22"/>
          <w:highlight w:val="yellow"/>
        </w:rPr>
        <w:t>111</w:t>
      </w:r>
      <w:r w:rsidR="003F63C1" w:rsidRPr="00967641">
        <w:rPr>
          <w:rFonts w:ascii="Century Schoolbook" w:hAnsi="Century Schoolbook"/>
          <w:sz w:val="22"/>
          <w:szCs w:val="22"/>
        </w:rPr>
        <w:t xml:space="preserve"> </w:t>
      </w:r>
      <w:r w:rsidRPr="00967641">
        <w:rPr>
          <w:rFonts w:ascii="Century Schoolbook" w:hAnsi="Century Schoolbook"/>
          <w:sz w:val="22"/>
          <w:szCs w:val="22"/>
        </w:rPr>
        <w:t xml:space="preserve">of this report. </w:t>
      </w:r>
    </w:p>
    <w:p w14:paraId="0CFF4736" w14:textId="77777777" w:rsidR="00FD02BA" w:rsidRDefault="00FD02BA">
      <w:pPr>
        <w:rPr>
          <w:rFonts w:ascii="Century Schoolbook" w:hAnsi="Century Schoolbook"/>
          <w:sz w:val="22"/>
          <w:szCs w:val="22"/>
        </w:rPr>
      </w:pPr>
    </w:p>
    <w:p w14:paraId="20747348" w14:textId="77777777" w:rsidR="00A463D3" w:rsidRDefault="00A463D3">
      <w:pPr>
        <w:rPr>
          <w:rFonts w:ascii="Century Schoolbook" w:hAnsi="Century Schoolbook"/>
          <w:sz w:val="22"/>
          <w:szCs w:val="22"/>
        </w:rPr>
      </w:pPr>
    </w:p>
    <w:p w14:paraId="30DB892A" w14:textId="77777777" w:rsidR="00A463D3" w:rsidRDefault="00A463D3">
      <w:pPr>
        <w:rPr>
          <w:rFonts w:ascii="Century Schoolbook" w:hAnsi="Century Schoolbook"/>
          <w:sz w:val="22"/>
          <w:szCs w:val="22"/>
        </w:rPr>
      </w:pPr>
    </w:p>
    <w:p w14:paraId="6B664809" w14:textId="77777777" w:rsidR="00A463D3" w:rsidRDefault="00A463D3">
      <w:pPr>
        <w:rPr>
          <w:rFonts w:ascii="Century Schoolbook" w:hAnsi="Century Schoolbook"/>
          <w:sz w:val="22"/>
          <w:szCs w:val="22"/>
        </w:rPr>
      </w:pPr>
    </w:p>
    <w:p w14:paraId="1AB2025E" w14:textId="77777777" w:rsidR="00A463D3" w:rsidRDefault="00A463D3">
      <w:pPr>
        <w:rPr>
          <w:rFonts w:ascii="Century Schoolbook" w:hAnsi="Century Schoolbook"/>
          <w:sz w:val="22"/>
          <w:szCs w:val="22"/>
        </w:rPr>
      </w:pPr>
    </w:p>
    <w:p w14:paraId="2B85F4CF" w14:textId="37C7F938" w:rsidR="00976E5C" w:rsidRDefault="00FD02BA" w:rsidP="00D83E27">
      <w:pPr>
        <w:pStyle w:val="Heading1"/>
        <w:rPr>
          <w:rFonts w:ascii="Century Schoolbook" w:hAnsi="Century Schoolbook" w:cs="Times New Roman"/>
          <w:sz w:val="22"/>
          <w:szCs w:val="22"/>
        </w:rPr>
      </w:pPr>
      <w:r w:rsidRPr="00967641">
        <w:rPr>
          <w:rFonts w:ascii="Century Schoolbook" w:hAnsi="Century Schoolbook" w:cs="Times New Roman"/>
          <w:sz w:val="22"/>
          <w:szCs w:val="22"/>
        </w:rPr>
        <w:lastRenderedPageBreak/>
        <w:t>Government-Wide Financial Analysis</w:t>
      </w:r>
    </w:p>
    <w:p w14:paraId="0A0AE52A" w14:textId="77777777" w:rsidR="00071FA8" w:rsidRPr="00071FA8" w:rsidRDefault="00071FA8" w:rsidP="00071FA8"/>
    <w:p w14:paraId="6059A832" w14:textId="18D65776" w:rsidR="00A571DD" w:rsidRPr="00A25311" w:rsidRDefault="00A571DD" w:rsidP="00A571DD">
      <w:pPr>
        <w:pStyle w:val="Default"/>
        <w:pBdr>
          <w:top w:val="thinThickThinSmallGap" w:sz="24" w:space="1" w:color="auto"/>
          <w:left w:val="thinThickThinSmallGap" w:sz="24" w:space="4" w:color="auto"/>
          <w:bottom w:val="thinThickThinSmallGap" w:sz="24" w:space="1" w:color="auto"/>
          <w:right w:val="thinThickThinSmallGap" w:sz="24" w:space="4" w:color="auto"/>
        </w:pBdr>
        <w:jc w:val="both"/>
        <w:rPr>
          <w:rFonts w:ascii="Century Schoolbook" w:hAnsi="Century Schoolbook"/>
          <w:sz w:val="22"/>
          <w:szCs w:val="22"/>
        </w:rPr>
      </w:pPr>
      <w:r w:rsidRPr="00A25311">
        <w:rPr>
          <w:rFonts w:ascii="Century Schoolbook" w:hAnsi="Century Schoolbook"/>
          <w:b/>
          <w:bCs/>
          <w:sz w:val="22"/>
          <w:szCs w:val="22"/>
        </w:rPr>
        <w:t>Note to Preparer</w:t>
      </w:r>
      <w:r w:rsidR="00A25311" w:rsidRPr="00A25311">
        <w:rPr>
          <w:rFonts w:ascii="Century Schoolbook" w:hAnsi="Century Schoolbook"/>
          <w:b/>
          <w:bCs/>
          <w:sz w:val="22"/>
          <w:szCs w:val="22"/>
        </w:rPr>
        <w:t>:</w:t>
      </w:r>
      <w:r w:rsidRPr="00A25311">
        <w:rPr>
          <w:rFonts w:ascii="Century Schoolbook" w:hAnsi="Century Schoolbook"/>
          <w:b/>
          <w:bCs/>
          <w:sz w:val="22"/>
          <w:szCs w:val="22"/>
        </w:rPr>
        <w:t xml:space="preserve"> </w:t>
      </w:r>
      <w:r w:rsidRPr="00A25311">
        <w:rPr>
          <w:rFonts w:ascii="Century Schoolbook" w:hAnsi="Century Schoolbook"/>
          <w:sz w:val="22"/>
          <w:szCs w:val="22"/>
        </w:rPr>
        <w:t>Governmental</w:t>
      </w:r>
      <w:r w:rsidRPr="00A25311">
        <w:rPr>
          <w:rFonts w:ascii="Century Schoolbook" w:hAnsi="Century Schoolbook"/>
          <w:b/>
          <w:bCs/>
          <w:sz w:val="22"/>
          <w:szCs w:val="22"/>
        </w:rPr>
        <w:t xml:space="preserve"> </w:t>
      </w:r>
      <w:r w:rsidRPr="00A25311">
        <w:rPr>
          <w:rFonts w:ascii="Century Schoolbook" w:hAnsi="Century Schoolbook"/>
          <w:sz w:val="22"/>
          <w:szCs w:val="22"/>
        </w:rPr>
        <w:t xml:space="preserve">Accounting Standards Board Statement (GASBS) 34 ¶9. Indicates that the “MD&amp;A should discuss the current-year results in comparison with the prior year, with emphasis on the current year. This fact-based analysis should discuss the positive and negative aspects of the comparison with the prior year. The use of charts, graphs, and tables is encouraged to enhance the understandability of the information”. </w:t>
      </w:r>
    </w:p>
    <w:p w14:paraId="300B3DB9" w14:textId="77777777" w:rsidR="00A571DD" w:rsidRPr="00A25311" w:rsidRDefault="00A571DD" w:rsidP="00A571DD">
      <w:pPr>
        <w:pBdr>
          <w:top w:val="thinThickThinSmallGap" w:sz="24" w:space="1" w:color="auto"/>
          <w:left w:val="thinThickThinSmallGap" w:sz="24" w:space="4" w:color="auto"/>
          <w:bottom w:val="thinThickThinSmallGap" w:sz="24" w:space="1" w:color="auto"/>
          <w:right w:val="thinThickThinSmallGap" w:sz="24" w:space="4" w:color="auto"/>
        </w:pBdr>
        <w:jc w:val="both"/>
        <w:rPr>
          <w:rFonts w:ascii="Century Schoolbook" w:hAnsi="Century Schoolbook"/>
          <w:sz w:val="22"/>
          <w:szCs w:val="22"/>
        </w:rPr>
      </w:pPr>
    </w:p>
    <w:p w14:paraId="6A965F7B" w14:textId="77777777" w:rsidR="00A571DD" w:rsidRPr="00A25311" w:rsidRDefault="00A571DD" w:rsidP="00A571DD">
      <w:pPr>
        <w:pBdr>
          <w:top w:val="thinThickThinSmallGap" w:sz="24" w:space="1" w:color="auto"/>
          <w:left w:val="thinThickThinSmallGap" w:sz="24" w:space="4" w:color="auto"/>
          <w:bottom w:val="thinThickThinSmallGap" w:sz="24" w:space="1" w:color="auto"/>
          <w:right w:val="thinThickThinSmallGap" w:sz="24" w:space="4" w:color="auto"/>
        </w:pBdr>
        <w:jc w:val="both"/>
        <w:rPr>
          <w:rFonts w:ascii="Century Schoolbook" w:hAnsi="Century Schoolbook"/>
          <w:sz w:val="22"/>
          <w:szCs w:val="22"/>
        </w:rPr>
      </w:pPr>
      <w:r w:rsidRPr="00A25311">
        <w:rPr>
          <w:rFonts w:ascii="Century Schoolbook" w:hAnsi="Century Schoolbook"/>
          <w:sz w:val="22"/>
          <w:szCs w:val="22"/>
        </w:rPr>
        <w:t xml:space="preserve">GASBS 34 ¶11.c. provides for, at a minimum, inclusion of “an analysis of the government's overall financial position and results of operations to assist users in assessing whether financial position has improved or deteriorated as a result of the year's operations. The analysis should address both governmental and business-type activities as reported in the government-wide financial statements and should include </w:t>
      </w:r>
      <w:r w:rsidRPr="00A25311">
        <w:rPr>
          <w:rFonts w:ascii="Century Schoolbook" w:hAnsi="Century Schoolbook"/>
          <w:i/>
          <w:iCs/>
          <w:sz w:val="22"/>
          <w:szCs w:val="22"/>
        </w:rPr>
        <w:t xml:space="preserve">reasons </w:t>
      </w:r>
      <w:r w:rsidRPr="00A25311">
        <w:rPr>
          <w:rFonts w:ascii="Century Schoolbook" w:hAnsi="Century Schoolbook"/>
          <w:sz w:val="22"/>
          <w:szCs w:val="22"/>
        </w:rPr>
        <w:t>for significant changes from the prior year, not simply the amounts or percentages of change. In addition, important economic factors, such as changes in the tax or employment bases, that significantly affected operating results for the year should be discussed.”</w:t>
      </w:r>
    </w:p>
    <w:p w14:paraId="0477612F" w14:textId="77777777" w:rsidR="00A571DD" w:rsidRPr="00967641" w:rsidRDefault="00A571DD">
      <w:pPr>
        <w:jc w:val="both"/>
        <w:rPr>
          <w:rFonts w:ascii="Century Schoolbook" w:hAnsi="Century Schoolbook"/>
          <w:sz w:val="22"/>
          <w:szCs w:val="22"/>
        </w:rPr>
      </w:pPr>
    </w:p>
    <w:p w14:paraId="0F2CBCDF" w14:textId="5644B46E" w:rsidR="004704A6" w:rsidRDefault="00D60DDE" w:rsidP="00291610">
      <w:pPr>
        <w:jc w:val="both"/>
        <w:rPr>
          <w:rFonts w:ascii="Century Schoolbook" w:hAnsi="Century Schoolbook"/>
          <w:sz w:val="22"/>
          <w:szCs w:val="22"/>
        </w:rPr>
      </w:pPr>
      <w:r w:rsidRPr="00967641">
        <w:rPr>
          <w:rFonts w:ascii="Century Schoolbook" w:hAnsi="Century Schoolbook"/>
          <w:sz w:val="22"/>
          <w:szCs w:val="22"/>
        </w:rPr>
        <w:t xml:space="preserve">As noted earlier, net </w:t>
      </w:r>
      <w:r w:rsidR="007934DF" w:rsidRPr="00967641">
        <w:rPr>
          <w:rFonts w:ascii="Century Schoolbook" w:hAnsi="Century Schoolbook"/>
          <w:sz w:val="22"/>
          <w:szCs w:val="22"/>
        </w:rPr>
        <w:t xml:space="preserve">position </w:t>
      </w:r>
      <w:r w:rsidRPr="00967641">
        <w:rPr>
          <w:rFonts w:ascii="Century Schoolbook" w:hAnsi="Century Schoolbook"/>
          <w:sz w:val="22"/>
          <w:szCs w:val="22"/>
        </w:rPr>
        <w:t xml:space="preserve">may serve over time as one useful indicator of a government’s financial condition. The </w:t>
      </w:r>
      <w:r w:rsidR="003F3054" w:rsidRPr="00967641">
        <w:rPr>
          <w:rFonts w:ascii="Century Schoolbook" w:hAnsi="Century Schoolbook"/>
          <w:sz w:val="22"/>
          <w:szCs w:val="22"/>
        </w:rPr>
        <w:t xml:space="preserve">County’s </w:t>
      </w:r>
      <w:r w:rsidRPr="00967641">
        <w:rPr>
          <w:rFonts w:ascii="Century Schoolbook" w:hAnsi="Century Schoolbook"/>
          <w:sz w:val="22"/>
          <w:szCs w:val="22"/>
        </w:rPr>
        <w:t xml:space="preserve">assets </w:t>
      </w:r>
      <w:r w:rsidR="00EA2F00" w:rsidRPr="00967641">
        <w:rPr>
          <w:rFonts w:ascii="Century Schoolbook" w:hAnsi="Century Schoolbook"/>
          <w:sz w:val="22"/>
          <w:szCs w:val="22"/>
        </w:rPr>
        <w:t xml:space="preserve">and deferred outflows </w:t>
      </w:r>
      <w:r w:rsidR="003F3054" w:rsidRPr="00967641">
        <w:rPr>
          <w:rFonts w:ascii="Century Schoolbook" w:hAnsi="Century Schoolbook"/>
          <w:sz w:val="22"/>
          <w:szCs w:val="22"/>
        </w:rPr>
        <w:t xml:space="preserve">of resources </w:t>
      </w:r>
      <w:r w:rsidRPr="00967641">
        <w:rPr>
          <w:rFonts w:ascii="Century Schoolbook" w:hAnsi="Century Schoolbook"/>
          <w:sz w:val="22"/>
          <w:szCs w:val="22"/>
        </w:rPr>
        <w:t xml:space="preserve">exceeded </w:t>
      </w:r>
      <w:r w:rsidR="003F3054" w:rsidRPr="00967641">
        <w:rPr>
          <w:rFonts w:ascii="Century Schoolbook" w:hAnsi="Century Schoolbook"/>
          <w:sz w:val="22"/>
          <w:szCs w:val="22"/>
        </w:rPr>
        <w:t xml:space="preserve">its </w:t>
      </w:r>
      <w:r w:rsidRPr="00967641">
        <w:rPr>
          <w:rFonts w:ascii="Century Schoolbook" w:hAnsi="Century Schoolbook"/>
          <w:sz w:val="22"/>
          <w:szCs w:val="22"/>
        </w:rPr>
        <w:t xml:space="preserve">liabilities </w:t>
      </w:r>
      <w:r w:rsidR="00EA2F00" w:rsidRPr="00967641">
        <w:rPr>
          <w:rFonts w:ascii="Century Schoolbook" w:hAnsi="Century Schoolbook"/>
          <w:sz w:val="22"/>
          <w:szCs w:val="22"/>
        </w:rPr>
        <w:t xml:space="preserve">and deferred inflows </w:t>
      </w:r>
      <w:r w:rsidR="003F3054" w:rsidRPr="00967641">
        <w:rPr>
          <w:rFonts w:ascii="Century Schoolbook" w:hAnsi="Century Schoolbook"/>
          <w:sz w:val="22"/>
          <w:szCs w:val="22"/>
        </w:rPr>
        <w:t xml:space="preserve">of resources </w:t>
      </w:r>
      <w:r w:rsidRPr="00967641">
        <w:rPr>
          <w:rFonts w:ascii="Century Schoolbook" w:hAnsi="Century Schoolbook"/>
          <w:sz w:val="22"/>
          <w:szCs w:val="22"/>
        </w:rPr>
        <w:t xml:space="preserve">by </w:t>
      </w:r>
      <w:r w:rsidRPr="00A463D3">
        <w:rPr>
          <w:rFonts w:ascii="Century Schoolbook" w:hAnsi="Century Schoolbook"/>
          <w:sz w:val="22"/>
          <w:szCs w:val="22"/>
          <w:highlight w:val="yellow"/>
        </w:rPr>
        <w:t>$</w:t>
      </w:r>
      <w:r w:rsidR="003202D4" w:rsidRPr="00A463D3">
        <w:rPr>
          <w:rFonts w:ascii="Century Schoolbook" w:hAnsi="Century Schoolbook"/>
          <w:sz w:val="22"/>
          <w:szCs w:val="22"/>
          <w:highlight w:val="yellow"/>
        </w:rPr>
        <w:t>2</w:t>
      </w:r>
      <w:r w:rsidR="00A463D3" w:rsidRPr="00A463D3">
        <w:rPr>
          <w:rFonts w:ascii="Century Schoolbook" w:hAnsi="Century Schoolbook"/>
          <w:sz w:val="22"/>
          <w:szCs w:val="22"/>
          <w:highlight w:val="yellow"/>
        </w:rPr>
        <w:t>0</w:t>
      </w:r>
      <w:r w:rsidR="003202D4" w:rsidRPr="00A463D3">
        <w:rPr>
          <w:rFonts w:ascii="Century Schoolbook" w:hAnsi="Century Schoolbook"/>
          <w:sz w:val="22"/>
          <w:szCs w:val="22"/>
          <w:highlight w:val="yellow"/>
        </w:rPr>
        <w:t>,</w:t>
      </w:r>
      <w:r w:rsidR="00A463D3" w:rsidRPr="00A463D3">
        <w:rPr>
          <w:rFonts w:ascii="Century Schoolbook" w:hAnsi="Century Schoolbook"/>
          <w:sz w:val="22"/>
          <w:szCs w:val="22"/>
          <w:highlight w:val="yellow"/>
        </w:rPr>
        <w:t>964</w:t>
      </w:r>
      <w:r w:rsidR="003202D4" w:rsidRPr="00A463D3">
        <w:rPr>
          <w:rFonts w:ascii="Century Schoolbook" w:hAnsi="Century Schoolbook"/>
          <w:sz w:val="22"/>
          <w:szCs w:val="22"/>
          <w:highlight w:val="yellow"/>
        </w:rPr>
        <w:t>,</w:t>
      </w:r>
      <w:r w:rsidR="00A463D3" w:rsidRPr="00A463D3">
        <w:rPr>
          <w:rFonts w:ascii="Century Schoolbook" w:hAnsi="Century Schoolbook"/>
          <w:sz w:val="22"/>
          <w:szCs w:val="22"/>
          <w:highlight w:val="yellow"/>
        </w:rPr>
        <w:t>496</w:t>
      </w:r>
      <w:r w:rsidR="006266C7" w:rsidRPr="00967641">
        <w:rPr>
          <w:rFonts w:ascii="Century Schoolbook" w:hAnsi="Century Schoolbook"/>
          <w:sz w:val="22"/>
          <w:szCs w:val="22"/>
        </w:rPr>
        <w:t xml:space="preserve"> </w:t>
      </w:r>
      <w:r w:rsidRPr="00967641">
        <w:rPr>
          <w:rFonts w:ascii="Century Schoolbook" w:hAnsi="Century Schoolbook"/>
          <w:sz w:val="22"/>
          <w:szCs w:val="22"/>
        </w:rPr>
        <w:t xml:space="preserve">as of </w:t>
      </w:r>
      <w:r w:rsidR="0091412B" w:rsidRPr="00967641">
        <w:rPr>
          <w:rFonts w:ascii="Century Schoolbook" w:hAnsi="Century Schoolbook"/>
          <w:sz w:val="22"/>
          <w:szCs w:val="22"/>
        </w:rPr>
        <w:t xml:space="preserve">June 30, </w:t>
      </w:r>
      <w:r w:rsidR="00122BBF" w:rsidRPr="00967641">
        <w:rPr>
          <w:rFonts w:ascii="Century Schoolbook" w:hAnsi="Century Schoolbook"/>
          <w:sz w:val="22"/>
          <w:szCs w:val="22"/>
        </w:rPr>
        <w:t>202</w:t>
      </w:r>
      <w:r w:rsidR="00A463D3">
        <w:rPr>
          <w:rFonts w:ascii="Century Schoolbook" w:hAnsi="Century Schoolbook"/>
          <w:sz w:val="22"/>
          <w:szCs w:val="22"/>
        </w:rPr>
        <w:t>5</w:t>
      </w:r>
      <w:r w:rsidRPr="00967641">
        <w:rPr>
          <w:rFonts w:ascii="Century Schoolbook" w:hAnsi="Century Schoolbook"/>
          <w:sz w:val="22"/>
          <w:szCs w:val="22"/>
        </w:rPr>
        <w:t xml:space="preserve">. The County’s net </w:t>
      </w:r>
      <w:r w:rsidR="007934DF" w:rsidRPr="00967641">
        <w:rPr>
          <w:rFonts w:ascii="Century Schoolbook" w:hAnsi="Century Schoolbook"/>
          <w:sz w:val="22"/>
          <w:szCs w:val="22"/>
        </w:rPr>
        <w:t xml:space="preserve">position </w:t>
      </w:r>
      <w:r w:rsidR="00A463D3" w:rsidRPr="00A463D3">
        <w:rPr>
          <w:rFonts w:ascii="Century Schoolbook" w:hAnsi="Century Schoolbook"/>
          <w:sz w:val="22"/>
          <w:szCs w:val="22"/>
          <w:highlight w:val="yellow"/>
        </w:rPr>
        <w:t>de</w:t>
      </w:r>
      <w:r w:rsidR="003958E3" w:rsidRPr="00A463D3">
        <w:rPr>
          <w:rFonts w:ascii="Century Schoolbook" w:hAnsi="Century Schoolbook"/>
          <w:sz w:val="22"/>
          <w:szCs w:val="22"/>
          <w:highlight w:val="yellow"/>
        </w:rPr>
        <w:t>creased</w:t>
      </w:r>
      <w:r w:rsidRPr="00967641">
        <w:rPr>
          <w:rFonts w:ascii="Century Schoolbook" w:hAnsi="Century Schoolbook"/>
          <w:sz w:val="22"/>
          <w:szCs w:val="22"/>
        </w:rPr>
        <w:t xml:space="preserve"> by </w:t>
      </w:r>
      <w:r w:rsidRPr="00A463D3">
        <w:rPr>
          <w:rFonts w:ascii="Century Schoolbook" w:hAnsi="Century Schoolbook"/>
          <w:sz w:val="22"/>
          <w:szCs w:val="22"/>
          <w:highlight w:val="yellow"/>
        </w:rPr>
        <w:t>$</w:t>
      </w:r>
      <w:r w:rsidR="00A463D3" w:rsidRPr="00A463D3">
        <w:rPr>
          <w:rFonts w:ascii="Century Schoolbook" w:hAnsi="Century Schoolbook"/>
          <w:sz w:val="22"/>
          <w:szCs w:val="22"/>
          <w:highlight w:val="yellow"/>
        </w:rPr>
        <w:t>4</w:t>
      </w:r>
      <w:r w:rsidR="00327DF1" w:rsidRPr="00A463D3">
        <w:rPr>
          <w:rFonts w:ascii="Century Schoolbook" w:hAnsi="Century Schoolbook"/>
          <w:sz w:val="22"/>
          <w:szCs w:val="22"/>
          <w:highlight w:val="yellow"/>
        </w:rPr>
        <w:t>,</w:t>
      </w:r>
      <w:r w:rsidR="00A463D3" w:rsidRPr="00A463D3">
        <w:rPr>
          <w:rFonts w:ascii="Century Schoolbook" w:hAnsi="Century Schoolbook"/>
          <w:sz w:val="22"/>
          <w:szCs w:val="22"/>
          <w:highlight w:val="yellow"/>
        </w:rPr>
        <w:t>305</w:t>
      </w:r>
      <w:r w:rsidR="00082626" w:rsidRPr="00A463D3">
        <w:rPr>
          <w:rFonts w:ascii="Century Schoolbook" w:hAnsi="Century Schoolbook"/>
          <w:sz w:val="22"/>
          <w:szCs w:val="22"/>
          <w:highlight w:val="yellow"/>
        </w:rPr>
        <w:t>,</w:t>
      </w:r>
      <w:r w:rsidR="00A463D3" w:rsidRPr="00A463D3">
        <w:rPr>
          <w:rFonts w:ascii="Century Schoolbook" w:hAnsi="Century Schoolbook"/>
          <w:sz w:val="22"/>
          <w:szCs w:val="22"/>
          <w:highlight w:val="yellow"/>
        </w:rPr>
        <w:t>117</w:t>
      </w:r>
      <w:r w:rsidR="00EB6AE8" w:rsidRPr="00967641">
        <w:rPr>
          <w:rFonts w:ascii="Century Schoolbook" w:hAnsi="Century Schoolbook"/>
          <w:sz w:val="22"/>
          <w:szCs w:val="22"/>
        </w:rPr>
        <w:t xml:space="preserve"> i</w:t>
      </w:r>
      <w:r w:rsidR="00AA1B40" w:rsidRPr="00967641">
        <w:rPr>
          <w:rFonts w:ascii="Century Schoolbook" w:hAnsi="Century Schoolbook"/>
          <w:sz w:val="22"/>
          <w:szCs w:val="22"/>
        </w:rPr>
        <w:t>n the same period</w:t>
      </w:r>
      <w:r w:rsidR="00B24DA7">
        <w:rPr>
          <w:rFonts w:ascii="Century Schoolbook" w:hAnsi="Century Schoolbook"/>
          <w:sz w:val="22"/>
          <w:szCs w:val="22"/>
        </w:rPr>
        <w:t xml:space="preserve"> </w:t>
      </w:r>
      <w:r w:rsidR="00B24DA7" w:rsidRPr="00071FA8">
        <w:rPr>
          <w:rFonts w:ascii="Century Schoolbook" w:hAnsi="Century Schoolbook"/>
          <w:sz w:val="22"/>
          <w:szCs w:val="22"/>
          <w:highlight w:val="yellow"/>
        </w:rPr>
        <w:t>due to a $4,000,000 asset impairment</w:t>
      </w:r>
      <w:r w:rsidRPr="00967641">
        <w:rPr>
          <w:rFonts w:ascii="Century Schoolbook" w:hAnsi="Century Schoolbook"/>
          <w:sz w:val="22"/>
          <w:szCs w:val="22"/>
        </w:rPr>
        <w:t>. One of the largest portions</w:t>
      </w:r>
      <w:r w:rsidR="00A463D3">
        <w:rPr>
          <w:rFonts w:ascii="Century Schoolbook" w:hAnsi="Century Schoolbook"/>
          <w:sz w:val="22"/>
          <w:szCs w:val="22"/>
        </w:rPr>
        <w:t>,</w:t>
      </w:r>
      <w:r w:rsidRPr="00967641">
        <w:rPr>
          <w:rFonts w:ascii="Century Schoolbook" w:hAnsi="Century Schoolbook"/>
          <w:sz w:val="22"/>
          <w:szCs w:val="22"/>
        </w:rPr>
        <w:t xml:space="preserve"> </w:t>
      </w:r>
      <w:r w:rsidR="00A66243" w:rsidRPr="00A463D3">
        <w:rPr>
          <w:rFonts w:ascii="Century Schoolbook" w:hAnsi="Century Schoolbook"/>
          <w:sz w:val="22"/>
          <w:szCs w:val="22"/>
          <w:highlight w:val="yellow"/>
        </w:rPr>
        <w:t>$</w:t>
      </w:r>
      <w:r w:rsidR="00DD4137" w:rsidRPr="00A463D3">
        <w:rPr>
          <w:rFonts w:ascii="Century Schoolbook" w:hAnsi="Century Schoolbook"/>
          <w:sz w:val="22"/>
          <w:szCs w:val="22"/>
          <w:highlight w:val="yellow"/>
        </w:rPr>
        <w:t>1</w:t>
      </w:r>
      <w:r w:rsidR="00A463D3" w:rsidRPr="00A463D3">
        <w:rPr>
          <w:rFonts w:ascii="Century Schoolbook" w:hAnsi="Century Schoolbook"/>
          <w:sz w:val="22"/>
          <w:szCs w:val="22"/>
          <w:highlight w:val="yellow"/>
        </w:rPr>
        <w:t>3</w:t>
      </w:r>
      <w:r w:rsidR="00DD4137" w:rsidRPr="00A463D3">
        <w:rPr>
          <w:rFonts w:ascii="Century Schoolbook" w:hAnsi="Century Schoolbook"/>
          <w:sz w:val="22"/>
          <w:szCs w:val="22"/>
          <w:highlight w:val="yellow"/>
        </w:rPr>
        <w:t>,</w:t>
      </w:r>
      <w:r w:rsidR="00A463D3" w:rsidRPr="00A463D3">
        <w:rPr>
          <w:rFonts w:ascii="Century Schoolbook" w:hAnsi="Century Schoolbook"/>
          <w:sz w:val="22"/>
          <w:szCs w:val="22"/>
          <w:highlight w:val="yellow"/>
        </w:rPr>
        <w:t>234</w:t>
      </w:r>
      <w:r w:rsidR="00DD4137" w:rsidRPr="00A463D3">
        <w:rPr>
          <w:rFonts w:ascii="Century Schoolbook" w:hAnsi="Century Schoolbook"/>
          <w:sz w:val="22"/>
          <w:szCs w:val="22"/>
          <w:highlight w:val="yellow"/>
        </w:rPr>
        <w:t>,</w:t>
      </w:r>
      <w:r w:rsidR="00A463D3" w:rsidRPr="00A463D3">
        <w:rPr>
          <w:rFonts w:ascii="Century Schoolbook" w:hAnsi="Century Schoolbook"/>
          <w:sz w:val="22"/>
          <w:szCs w:val="22"/>
          <w:highlight w:val="yellow"/>
        </w:rPr>
        <w:t>490</w:t>
      </w:r>
      <w:r w:rsidR="00B24DA7">
        <w:rPr>
          <w:rFonts w:ascii="Century Schoolbook" w:hAnsi="Century Schoolbook"/>
          <w:sz w:val="22"/>
          <w:szCs w:val="22"/>
        </w:rPr>
        <w:t>,</w:t>
      </w:r>
      <w:r w:rsidR="00A66243" w:rsidRPr="00967641">
        <w:rPr>
          <w:rFonts w:ascii="Century Schoolbook" w:hAnsi="Century Schoolbook"/>
          <w:sz w:val="22"/>
          <w:szCs w:val="22"/>
        </w:rPr>
        <w:t xml:space="preserve"> </w:t>
      </w:r>
      <w:r w:rsidRPr="00967641">
        <w:rPr>
          <w:rFonts w:ascii="Century Schoolbook" w:hAnsi="Century Schoolbook"/>
          <w:sz w:val="22"/>
          <w:szCs w:val="22"/>
        </w:rPr>
        <w:t xml:space="preserve">reflects the County’s </w:t>
      </w:r>
      <w:r w:rsidR="00EA2F00" w:rsidRPr="00967641">
        <w:rPr>
          <w:rFonts w:ascii="Century Schoolbook" w:hAnsi="Century Schoolbook"/>
          <w:sz w:val="22"/>
          <w:szCs w:val="22"/>
        </w:rPr>
        <w:t xml:space="preserve">net </w:t>
      </w:r>
      <w:r w:rsidRPr="00967641">
        <w:rPr>
          <w:rFonts w:ascii="Century Schoolbook" w:hAnsi="Century Schoolbook"/>
          <w:sz w:val="22"/>
          <w:szCs w:val="22"/>
        </w:rPr>
        <w:t>investment in capital assets (</w:t>
      </w:r>
      <w:r w:rsidR="000F61EB" w:rsidRPr="00967641">
        <w:rPr>
          <w:rFonts w:ascii="Century Schoolbook" w:hAnsi="Century Schoolbook"/>
          <w:sz w:val="22"/>
          <w:szCs w:val="22"/>
        </w:rPr>
        <w:t>e.g.,</w:t>
      </w:r>
      <w:r w:rsidRPr="00967641">
        <w:rPr>
          <w:rFonts w:ascii="Century Schoolbook" w:hAnsi="Century Schoolbook"/>
          <w:sz w:val="22"/>
          <w:szCs w:val="22"/>
        </w:rPr>
        <w:t xml:space="preserve"> land, buildings, machinery, and equipment). Carolina County uses these capital assets to provide services to citizens; consequently, these assets are not available for future spending.  Although Carolina County’s investment in its capital assets is reported net of the outstanding related debt, the resources needed to repay that debt must be provided by other sources, since the capital assets cannot be used to liquidate these liabilities.  An additional portion of Carolina County’s </w:t>
      </w:r>
      <w:r w:rsidR="00071FA8" w:rsidRPr="00071FA8">
        <w:rPr>
          <w:rFonts w:ascii="Century Schoolbook" w:hAnsi="Century Schoolbook"/>
          <w:sz w:val="22"/>
          <w:szCs w:val="22"/>
          <w:highlight w:val="yellow"/>
        </w:rPr>
        <w:t>is restricted</w:t>
      </w:r>
      <w:r w:rsidR="00071FA8">
        <w:rPr>
          <w:rFonts w:ascii="Century Schoolbook" w:hAnsi="Century Schoolbook"/>
          <w:sz w:val="22"/>
          <w:szCs w:val="22"/>
        </w:rPr>
        <w:t xml:space="preserve"> </w:t>
      </w:r>
      <w:r w:rsidRPr="00967641">
        <w:rPr>
          <w:rFonts w:ascii="Century Schoolbook" w:hAnsi="Century Schoolbook"/>
          <w:sz w:val="22"/>
          <w:szCs w:val="22"/>
        </w:rPr>
        <w:t xml:space="preserve">net </w:t>
      </w:r>
      <w:r w:rsidR="007934DF" w:rsidRPr="00967641">
        <w:rPr>
          <w:rFonts w:ascii="Century Schoolbook" w:hAnsi="Century Schoolbook"/>
          <w:sz w:val="22"/>
          <w:szCs w:val="22"/>
        </w:rPr>
        <w:t xml:space="preserve">position </w:t>
      </w:r>
      <w:r w:rsidR="00071FA8">
        <w:rPr>
          <w:rFonts w:ascii="Century Schoolbook" w:hAnsi="Century Schoolbook"/>
          <w:sz w:val="22"/>
          <w:szCs w:val="22"/>
        </w:rPr>
        <w:t xml:space="preserve">of </w:t>
      </w:r>
      <w:r w:rsidR="004A1CD8" w:rsidRPr="00967641">
        <w:rPr>
          <w:rFonts w:ascii="Century Schoolbook" w:hAnsi="Century Schoolbook"/>
          <w:sz w:val="22"/>
          <w:szCs w:val="22"/>
        </w:rPr>
        <w:t>$</w:t>
      </w:r>
      <w:r w:rsidR="000F0F4D" w:rsidRPr="00967641">
        <w:rPr>
          <w:rFonts w:ascii="Century Schoolbook" w:hAnsi="Century Schoolbook"/>
          <w:sz w:val="22"/>
          <w:szCs w:val="22"/>
        </w:rPr>
        <w:t>7</w:t>
      </w:r>
      <w:r w:rsidR="00504F56" w:rsidRPr="00967641">
        <w:rPr>
          <w:rFonts w:ascii="Century Schoolbook" w:hAnsi="Century Schoolbook"/>
          <w:sz w:val="22"/>
          <w:szCs w:val="22"/>
        </w:rPr>
        <w:t>,</w:t>
      </w:r>
      <w:r w:rsidR="000F0F4D" w:rsidRPr="00967641">
        <w:rPr>
          <w:rFonts w:ascii="Century Schoolbook" w:hAnsi="Century Schoolbook"/>
          <w:sz w:val="22"/>
          <w:szCs w:val="22"/>
        </w:rPr>
        <w:t>1</w:t>
      </w:r>
      <w:r w:rsidR="003202D4" w:rsidRPr="00967641">
        <w:rPr>
          <w:rFonts w:ascii="Century Schoolbook" w:hAnsi="Century Schoolbook"/>
          <w:sz w:val="22"/>
          <w:szCs w:val="22"/>
        </w:rPr>
        <w:t>3</w:t>
      </w:r>
      <w:r w:rsidR="000F0F4D" w:rsidRPr="00967641">
        <w:rPr>
          <w:rFonts w:ascii="Century Schoolbook" w:hAnsi="Century Schoolbook"/>
          <w:sz w:val="22"/>
          <w:szCs w:val="22"/>
        </w:rPr>
        <w:t>0</w:t>
      </w:r>
      <w:r w:rsidR="00504F56" w:rsidRPr="00967641">
        <w:rPr>
          <w:rFonts w:ascii="Century Schoolbook" w:hAnsi="Century Schoolbook"/>
          <w:sz w:val="22"/>
          <w:szCs w:val="22"/>
        </w:rPr>
        <w:t>,3</w:t>
      </w:r>
      <w:r w:rsidR="000F0F4D" w:rsidRPr="00967641">
        <w:rPr>
          <w:rFonts w:ascii="Century Schoolbook" w:hAnsi="Century Schoolbook"/>
          <w:sz w:val="22"/>
          <w:szCs w:val="22"/>
        </w:rPr>
        <w:t>18</w:t>
      </w:r>
      <w:r w:rsidR="00504F56" w:rsidRPr="00967641">
        <w:rPr>
          <w:rFonts w:ascii="Century Schoolbook" w:hAnsi="Century Schoolbook"/>
          <w:sz w:val="22"/>
          <w:szCs w:val="22"/>
        </w:rPr>
        <w:t xml:space="preserve"> </w:t>
      </w:r>
      <w:r w:rsidR="00071FA8" w:rsidRPr="00071FA8">
        <w:rPr>
          <w:rFonts w:ascii="Century Schoolbook" w:hAnsi="Century Schoolbook"/>
          <w:sz w:val="22"/>
          <w:szCs w:val="22"/>
          <w:highlight w:val="yellow"/>
        </w:rPr>
        <w:t>which</w:t>
      </w:r>
      <w:r w:rsidR="00071FA8">
        <w:rPr>
          <w:rFonts w:ascii="Century Schoolbook" w:hAnsi="Century Schoolbook"/>
          <w:sz w:val="22"/>
          <w:szCs w:val="22"/>
        </w:rPr>
        <w:t xml:space="preserve"> </w:t>
      </w:r>
      <w:r w:rsidR="00504F56" w:rsidRPr="00967641">
        <w:rPr>
          <w:rFonts w:ascii="Century Schoolbook" w:hAnsi="Century Schoolbook"/>
          <w:sz w:val="22"/>
          <w:szCs w:val="22"/>
        </w:rPr>
        <w:t>r</w:t>
      </w:r>
      <w:r w:rsidRPr="00967641">
        <w:rPr>
          <w:rFonts w:ascii="Century Schoolbook" w:hAnsi="Century Schoolbook"/>
          <w:sz w:val="22"/>
          <w:szCs w:val="22"/>
        </w:rPr>
        <w:t>epresents resources that are subject to external restrictions on how they may be used.</w:t>
      </w:r>
    </w:p>
    <w:p w14:paraId="2C0B9C09" w14:textId="77777777" w:rsidR="00A90368" w:rsidRDefault="00A90368" w:rsidP="00291610">
      <w:pPr>
        <w:jc w:val="both"/>
        <w:rPr>
          <w:rFonts w:ascii="Century Schoolbook" w:hAnsi="Century Schoolbook"/>
          <w:sz w:val="22"/>
          <w:szCs w:val="22"/>
        </w:rPr>
      </w:pPr>
    </w:p>
    <w:p w14:paraId="161AC697" w14:textId="77777777" w:rsidR="00A90368" w:rsidRDefault="00A90368" w:rsidP="00291610">
      <w:pPr>
        <w:jc w:val="both"/>
        <w:rPr>
          <w:rFonts w:ascii="Century Schoolbook" w:hAnsi="Century Schoolbook"/>
          <w:sz w:val="22"/>
          <w:szCs w:val="22"/>
        </w:rPr>
      </w:pPr>
    </w:p>
    <w:bookmarkStart w:id="2" w:name="_MON_1594026366"/>
    <w:bookmarkEnd w:id="2"/>
    <w:p w14:paraId="75D111E2" w14:textId="7B0592CD" w:rsidR="00A90368" w:rsidRPr="00967641" w:rsidRDefault="00A90368" w:rsidP="00291610">
      <w:pPr>
        <w:jc w:val="both"/>
        <w:rPr>
          <w:rFonts w:ascii="Century Schoolbook" w:hAnsi="Century Schoolbook"/>
          <w:sz w:val="22"/>
          <w:szCs w:val="22"/>
        </w:rPr>
      </w:pPr>
      <w:r w:rsidRPr="00967641">
        <w:rPr>
          <w:rFonts w:ascii="Century Schoolbook" w:hAnsi="Century Schoolbook"/>
          <w:sz w:val="22"/>
          <w:szCs w:val="22"/>
        </w:rPr>
        <w:object w:dxaOrig="12631" w:dyaOrig="7092" w14:anchorId="70A8139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47" type="#_x0000_t75" style="width:501.75pt;height:264.75pt" o:ole="">
            <v:imagedata r:id="rId13" o:title=""/>
          </v:shape>
          <o:OLEObject Type="Embed" ProgID="Excel.Sheet.12" ShapeID="_x0000_i1047" DrawAspect="Content" ObjectID="_1824890254" r:id="rId14"/>
        </w:object>
      </w:r>
    </w:p>
    <w:p w14:paraId="2CDB3741" w14:textId="77777777" w:rsidR="00453391" w:rsidRDefault="00453391" w:rsidP="000F0F4D">
      <w:pPr>
        <w:jc w:val="both"/>
        <w:rPr>
          <w:rFonts w:ascii="Century Schoolbook" w:hAnsi="Century Schoolbook"/>
          <w:sz w:val="22"/>
          <w:szCs w:val="22"/>
        </w:rPr>
      </w:pPr>
    </w:p>
    <w:p w14:paraId="1DBE8223" w14:textId="77777777" w:rsidR="00071FA8" w:rsidRDefault="00071FA8" w:rsidP="000F0F4D">
      <w:pPr>
        <w:jc w:val="both"/>
        <w:rPr>
          <w:rFonts w:ascii="Century Schoolbook" w:hAnsi="Century Schoolbook"/>
          <w:sz w:val="22"/>
          <w:szCs w:val="22"/>
        </w:rPr>
      </w:pPr>
    </w:p>
    <w:p w14:paraId="6037B7E3" w14:textId="77777777" w:rsidR="00A90368" w:rsidRDefault="00A90368" w:rsidP="00453391">
      <w:pPr>
        <w:jc w:val="center"/>
        <w:rPr>
          <w:rFonts w:ascii="Century Schoolbook" w:hAnsi="Century Schoolbook"/>
          <w:b/>
          <w:bCs/>
          <w:sz w:val="22"/>
          <w:szCs w:val="22"/>
        </w:rPr>
      </w:pPr>
    </w:p>
    <w:p w14:paraId="7AE40CC1" w14:textId="5BD39CEB" w:rsidR="00FD02BA" w:rsidRPr="00967641" w:rsidRDefault="00A90368" w:rsidP="00453391">
      <w:pPr>
        <w:jc w:val="center"/>
        <w:rPr>
          <w:rFonts w:ascii="Century Schoolbook" w:hAnsi="Century Schoolbook"/>
          <w:b/>
          <w:bCs/>
          <w:sz w:val="22"/>
          <w:szCs w:val="22"/>
        </w:rPr>
      </w:pPr>
      <w:r>
        <w:rPr>
          <w:rFonts w:ascii="Century Schoolbook" w:hAnsi="Century Schoolbook"/>
          <w:b/>
          <w:bCs/>
          <w:sz w:val="22"/>
          <w:szCs w:val="22"/>
        </w:rPr>
        <w:t>Ca</w:t>
      </w:r>
      <w:r w:rsidR="00FD02BA" w:rsidRPr="00967641">
        <w:rPr>
          <w:rFonts w:ascii="Century Schoolbook" w:hAnsi="Century Schoolbook"/>
          <w:b/>
          <w:bCs/>
          <w:sz w:val="22"/>
          <w:szCs w:val="22"/>
        </w:rPr>
        <w:t xml:space="preserve">rolina County’s Net </w:t>
      </w:r>
      <w:r w:rsidR="00501AA0" w:rsidRPr="00967641">
        <w:rPr>
          <w:rFonts w:ascii="Century Schoolbook" w:hAnsi="Century Schoolbook"/>
          <w:b/>
          <w:bCs/>
          <w:sz w:val="22"/>
          <w:szCs w:val="22"/>
        </w:rPr>
        <w:t>Position</w:t>
      </w:r>
    </w:p>
    <w:p w14:paraId="09E547B2" w14:textId="272123FF" w:rsidR="00CF5F6B" w:rsidRPr="00967641" w:rsidRDefault="00FD02BA" w:rsidP="00A90368">
      <w:pPr>
        <w:pStyle w:val="Caption"/>
        <w:jc w:val="center"/>
        <w:rPr>
          <w:rFonts w:ascii="Century Schoolbook" w:hAnsi="Century Schoolbook"/>
          <w:sz w:val="22"/>
          <w:szCs w:val="22"/>
        </w:rPr>
      </w:pPr>
      <w:r w:rsidRPr="00967641">
        <w:rPr>
          <w:rFonts w:ascii="Century Schoolbook" w:hAnsi="Century Schoolbook"/>
          <w:sz w:val="22"/>
          <w:szCs w:val="22"/>
        </w:rPr>
        <w:t xml:space="preserve">Figure </w:t>
      </w:r>
      <w:r w:rsidRPr="00967641">
        <w:rPr>
          <w:rFonts w:ascii="Century Schoolbook" w:hAnsi="Century Schoolbook"/>
          <w:sz w:val="22"/>
          <w:szCs w:val="22"/>
        </w:rPr>
        <w:fldChar w:fldCharType="begin"/>
      </w:r>
      <w:r w:rsidRPr="00967641">
        <w:rPr>
          <w:rFonts w:ascii="Century Schoolbook" w:hAnsi="Century Schoolbook"/>
          <w:sz w:val="22"/>
          <w:szCs w:val="22"/>
        </w:rPr>
        <w:instrText xml:space="preserve"> SEQ Figure \* ARABIC </w:instrText>
      </w:r>
      <w:r w:rsidRPr="00967641">
        <w:rPr>
          <w:rFonts w:ascii="Century Schoolbook" w:hAnsi="Century Schoolbook"/>
          <w:sz w:val="22"/>
          <w:szCs w:val="22"/>
        </w:rPr>
        <w:fldChar w:fldCharType="separate"/>
      </w:r>
      <w:r w:rsidR="00303FFB" w:rsidRPr="00967641">
        <w:rPr>
          <w:rFonts w:ascii="Century Schoolbook" w:hAnsi="Century Schoolbook"/>
          <w:noProof/>
          <w:sz w:val="22"/>
          <w:szCs w:val="22"/>
        </w:rPr>
        <w:t>2</w:t>
      </w:r>
      <w:r w:rsidRPr="00967641">
        <w:rPr>
          <w:rFonts w:ascii="Century Schoolbook" w:hAnsi="Century Schoolbook"/>
          <w:sz w:val="22"/>
          <w:szCs w:val="22"/>
        </w:rPr>
        <w:fldChar w:fldCharType="end"/>
      </w:r>
    </w:p>
    <w:p w14:paraId="3F59B867" w14:textId="6311F789" w:rsidR="00FD02BA" w:rsidRDefault="00FD02BA" w:rsidP="00AB5930">
      <w:pPr>
        <w:jc w:val="both"/>
        <w:rPr>
          <w:rFonts w:ascii="Century Schoolbook" w:hAnsi="Century Schoolbook"/>
          <w:sz w:val="22"/>
          <w:szCs w:val="22"/>
        </w:rPr>
      </w:pPr>
      <w:r w:rsidRPr="00967641">
        <w:rPr>
          <w:rFonts w:ascii="Century Schoolbook" w:hAnsi="Century Schoolbook"/>
          <w:sz w:val="22"/>
          <w:szCs w:val="22"/>
        </w:rPr>
        <w:t xml:space="preserve">Several particular aspects of the County’s financial operations positively influenced the total unrestricted governmental net </w:t>
      </w:r>
      <w:r w:rsidR="007934DF" w:rsidRPr="00967641">
        <w:rPr>
          <w:rFonts w:ascii="Century Schoolbook" w:hAnsi="Century Schoolbook"/>
          <w:sz w:val="22"/>
          <w:szCs w:val="22"/>
        </w:rPr>
        <w:t>position</w:t>
      </w:r>
      <w:r w:rsidRPr="00967641">
        <w:rPr>
          <w:rFonts w:ascii="Century Schoolbook" w:hAnsi="Century Schoolbook"/>
          <w:sz w:val="22"/>
          <w:szCs w:val="22"/>
        </w:rPr>
        <w:t>:</w:t>
      </w:r>
    </w:p>
    <w:p w14:paraId="5DFD696A" w14:textId="7E665BE0" w:rsidR="00A571DD" w:rsidRDefault="00A571DD" w:rsidP="00AB5930">
      <w:pPr>
        <w:jc w:val="both"/>
        <w:rPr>
          <w:rFonts w:ascii="Century Schoolbook" w:hAnsi="Century Schoolbook"/>
          <w:sz w:val="22"/>
          <w:szCs w:val="22"/>
        </w:rPr>
      </w:pPr>
      <w:r>
        <w:rPr>
          <w:rFonts w:ascii="Century Schoolbook" w:hAnsi="Century Schoolbook"/>
          <w:noProof/>
          <w:sz w:val="22"/>
          <w:szCs w:val="22"/>
        </w:rPr>
        <mc:AlternateContent>
          <mc:Choice Requires="wps">
            <w:drawing>
              <wp:anchor distT="0" distB="0" distL="114300" distR="114300" simplePos="0" relativeHeight="251679744" behindDoc="0" locked="0" layoutInCell="1" allowOverlap="1" wp14:anchorId="37DFA30D" wp14:editId="40DD53A7">
                <wp:simplePos x="0" y="0"/>
                <wp:positionH relativeFrom="column">
                  <wp:posOffset>-82062</wp:posOffset>
                </wp:positionH>
                <wp:positionV relativeFrom="paragraph">
                  <wp:posOffset>139700</wp:posOffset>
                </wp:positionV>
                <wp:extent cx="6646985" cy="1975338"/>
                <wp:effectExtent l="0" t="0" r="20955" b="25400"/>
                <wp:wrapNone/>
                <wp:docPr id="1204306616" name="Rectangle 11"/>
                <wp:cNvGraphicFramePr/>
                <a:graphic xmlns:a="http://schemas.openxmlformats.org/drawingml/2006/main">
                  <a:graphicData uri="http://schemas.microsoft.com/office/word/2010/wordprocessingShape">
                    <wps:wsp>
                      <wps:cNvSpPr/>
                      <wps:spPr>
                        <a:xfrm>
                          <a:off x="0" y="0"/>
                          <a:ext cx="6646985" cy="1975338"/>
                        </a:xfrm>
                        <a:prstGeom prst="rect">
                          <a:avLst/>
                        </a:prstGeom>
                        <a:noFill/>
                        <a:ln>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4455E9DC" id="Rectangle 11" o:spid="_x0000_s1026" style="position:absolute;margin-left:-6.45pt;margin-top:11pt;width:523.4pt;height:155.55pt;z-index:25167974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8pTXfwIAAF8FAAAOAAAAZHJzL2Uyb0RvYy54bWysVMFu2zAMvQ/YPwi6r7bTJGuDOkXQosOA&#10;oi3WDj2rslQbkEWNUuJkXz9KdpysK3YYdrFFkXwkn0heXG5bwzYKfQO25MVJzpmyEqrGvpb8+9PN&#10;pzPOfBC2EgasKvlOeX65/PjhonMLNYEaTKWQEYj1i86VvA7BLbLMy1q1wp+AU5aUGrAVgUR8zSoU&#10;HaG3Jpvk+TzrACuHIJX3dHvdK/ky4WutZLjX2qvATMkpt5C+mL4v8ZstL8TiFYWrGzmkIf4hi1Y0&#10;loKOUNciCLbG5g+otpEIHnQ4kdBmoHUjVaqBqinyN9U81sKpVAuR491Ik/9/sPJu8+gekGjonF94&#10;OsYqthrb+Kf82DaRtRvJUtvAJF3O59P5+dmMM0m64vzz7PT0LNKZHdwd+vBFQcvioeRIr5FIEptb&#10;H3rTvUmMZuGmMSa9iLHxwoNpqniXhNgS6sog2wh6zLAthmhHVhQ7emaHWtIp7IyKEMZ+U5o1FWU/&#10;SYmkNjtgCimVDUWvqkWl+lDFLM9TpxD86JEKTYARWVOSI/YA8Hu+e+y+7ME+uqrUpaNz/rfEeufR&#10;I0UGG0bntrGA7wEYqmqI3NvvSeqpiSy9QLV7QIbQz4h38qahZ7sVPjwIpKGg8aFBD/f00Qa6ksNw&#10;4qwG/PnefbSnXiUtZx0NWcn9j7VAxZn5aqmLz4vpNE5lEqazzxMS8Fjzcqyx6/YK6OkLWilOpmO0&#10;D2Z/1AjtM+2DVYxKKmElxS65DLgXrkI//LRRpFqtkhlNohPh1j46GcEjq7Etn7bPAt3Qu4Ha/g72&#10;AykWb1q4t42eFlbrALpJ/X3gdeCbpjg1zrBx4po4lpPVYS8ufwEAAP//AwBQSwMEFAAGAAgAAAAh&#10;AG/P6c/hAAAACwEAAA8AAABkcnMvZG93bnJldi54bWxMj8FOwzAMhu9IvENkJC7TlraREJS6EwKB&#10;dkBIDDhwc5vQlDVO1WRbeXuyExxtf/r9/dV6doM4mCn0nhHyVQbCcOt1zx3C+9vj8hpEiMSaBs8G&#10;4ccEWNfnZxWV2h/51Ry2sRMphENJCDbGsZQytNY4Cis/Gk63Lz85immcOqknOqZwN8giy66ko57T&#10;B0ujubem3W33DuFzM8fuO3+KzztafCw2tmlfHhrEy4v57hZENHP8g+Gkn9ShTk6N37MOYkBY5sVN&#10;QhGKInU6AZlSadMgKKVykHUl/3eofwEAAP//AwBQSwECLQAUAAYACAAAACEAtoM4kv4AAADhAQAA&#10;EwAAAAAAAAAAAAAAAAAAAAAAW0NvbnRlbnRfVHlwZXNdLnhtbFBLAQItABQABgAIAAAAIQA4/SH/&#10;1gAAAJQBAAALAAAAAAAAAAAAAAAAAC8BAABfcmVscy8ucmVsc1BLAQItABQABgAIAAAAIQCK8pTX&#10;fwIAAF8FAAAOAAAAAAAAAAAAAAAAAC4CAABkcnMvZTJvRG9jLnhtbFBLAQItABQABgAIAAAAIQBv&#10;z+nP4QAAAAsBAAAPAAAAAAAAAAAAAAAAANkEAABkcnMvZG93bnJldi54bWxQSwUGAAAAAAQABADz&#10;AAAA5wUAAAAA&#10;" filled="f" strokecolor="black [3213]" strokeweight="1pt"/>
            </w:pict>
          </mc:Fallback>
        </mc:AlternateContent>
      </w:r>
    </w:p>
    <w:p w14:paraId="5DC1E5C4" w14:textId="34E4541A" w:rsidR="00A571DD" w:rsidRPr="00AB5930" w:rsidRDefault="00A571DD" w:rsidP="00A571DD">
      <w:pPr>
        <w:jc w:val="both"/>
        <w:rPr>
          <w:rFonts w:ascii="Century Schoolbook" w:eastAsiaTheme="minorHAnsi" w:hAnsi="Century Schoolbook" w:cs="Arial"/>
          <w:kern w:val="2"/>
          <w:sz w:val="22"/>
          <w:szCs w:val="22"/>
          <w14:ligatures w14:val="standardContextual"/>
        </w:rPr>
      </w:pPr>
      <w:r w:rsidRPr="00E70D40">
        <w:rPr>
          <w:rFonts w:ascii="Century Schoolbook" w:hAnsi="Century Schoolbook"/>
          <w:b/>
          <w:bCs/>
          <w:sz w:val="22"/>
          <w:szCs w:val="22"/>
        </w:rPr>
        <w:t>Note to preparer</w:t>
      </w:r>
      <w:r w:rsidR="00133613">
        <w:rPr>
          <w:rFonts w:ascii="Century Schoolbook" w:hAnsi="Century Schoolbook"/>
          <w:b/>
          <w:bCs/>
          <w:sz w:val="22"/>
          <w:szCs w:val="22"/>
        </w:rPr>
        <w:t>:</w:t>
      </w:r>
      <w:r w:rsidRPr="00E70D40">
        <w:rPr>
          <w:rFonts w:ascii="Century Schoolbook" w:hAnsi="Century Schoolbook"/>
          <w:sz w:val="22"/>
          <w:szCs w:val="22"/>
        </w:rPr>
        <w:t xml:space="preserve"> List here anything you wish to highlight – fee revenue or tax revenue increases due to economic growth, reductions in spending, savings from debt refunding, new operating grants received, etc. The following language is just an example based on Carolina County. Also, please note the statewide tax collection average changes annually. </w:t>
      </w:r>
      <w:r w:rsidRPr="00F6277D">
        <w:rPr>
          <w:rFonts w:ascii="Century Schoolbook" w:eastAsiaTheme="minorHAnsi" w:hAnsi="Century Schoolbook" w:cs="Arial"/>
          <w:kern w:val="2"/>
          <w:sz w:val="22"/>
          <w:szCs w:val="22"/>
          <w14:ligatures w14:val="standardContextual"/>
        </w:rPr>
        <w:t xml:space="preserve">The management of cash, taxes and fund balance available reports </w:t>
      </w:r>
      <w:r w:rsidRPr="00F6277D">
        <w:rPr>
          <w:rFonts w:ascii="Century Schoolbook" w:eastAsiaTheme="minorHAnsi" w:hAnsi="Century Schoolbook" w:cs="Arial"/>
          <w:color w:val="212529"/>
          <w:kern w:val="2"/>
          <w:sz w:val="22"/>
          <w:szCs w:val="22"/>
          <w:shd w:val="clear" w:color="auto" w:fill="FFFFFF"/>
          <w14:ligatures w14:val="standardContextual"/>
        </w:rPr>
        <w:t xml:space="preserve">provide comparative cash and investment, fund balance available, and tax levy information for local governments in North Carolina. Information and averages presented in these reports are based on data reported by local governments to the Local Government Commission as of the date of the report. </w:t>
      </w:r>
      <w:r w:rsidRPr="00F6277D">
        <w:rPr>
          <w:rFonts w:ascii="Century Schoolbook" w:eastAsiaTheme="minorHAnsi" w:hAnsi="Century Schoolbook" w:cstheme="minorBidi"/>
          <w:color w:val="212529"/>
          <w:kern w:val="2"/>
          <w:sz w:val="22"/>
          <w:szCs w:val="22"/>
          <w:shd w:val="clear" w:color="auto" w:fill="FFFFFF"/>
          <w14:ligatures w14:val="standardContextual"/>
        </w:rPr>
        <w:t>To access the report server, please visit our </w:t>
      </w:r>
      <w:hyperlink r:id="rId15" w:history="1">
        <w:r w:rsidRPr="00F6277D">
          <w:rPr>
            <w:rFonts w:ascii="Century Schoolbook" w:eastAsiaTheme="minorHAnsi" w:hAnsi="Century Schoolbook" w:cstheme="minorBidi"/>
            <w:color w:val="3B75A9"/>
            <w:kern w:val="2"/>
            <w:sz w:val="22"/>
            <w:szCs w:val="22"/>
            <w:u w:val="single"/>
            <w:shd w:val="clear" w:color="auto" w:fill="FFFFFF"/>
            <w14:ligatures w14:val="standardContextual"/>
          </w:rPr>
          <w:t>Financial Analysis Tools and Reports webpage</w:t>
        </w:r>
      </w:hyperlink>
      <w:r w:rsidRPr="00F6277D">
        <w:rPr>
          <w:rFonts w:ascii="Century Schoolbook" w:eastAsiaTheme="minorHAnsi" w:hAnsi="Century Schoolbook" w:cstheme="minorBidi"/>
          <w:color w:val="212529"/>
          <w:kern w:val="2"/>
          <w:sz w:val="22"/>
          <w:szCs w:val="22"/>
          <w:shd w:val="clear" w:color="auto" w:fill="FFFFFF"/>
          <w14:ligatures w14:val="standardContextual"/>
        </w:rPr>
        <w:t>. A link to generate this report is offered in the “Reports” section of the webpage. Accessing the report online allows you to generate the desired report by selecting the audit year and the unit type (either county or municipality).</w:t>
      </w:r>
      <w:r w:rsidRPr="00AB5930">
        <w:rPr>
          <w:rFonts w:ascii="Century Schoolbook" w:eastAsiaTheme="minorHAnsi" w:hAnsi="Century Schoolbook" w:cstheme="minorBidi"/>
          <w:color w:val="212529"/>
          <w:kern w:val="2"/>
          <w:sz w:val="22"/>
          <w:szCs w:val="22"/>
          <w:shd w:val="clear" w:color="auto" w:fill="FFFFFF"/>
          <w14:ligatures w14:val="standardContextual"/>
        </w:rPr>
        <w:t> </w:t>
      </w:r>
    </w:p>
    <w:p w14:paraId="1066525E" w14:textId="77777777" w:rsidR="00A571DD" w:rsidRDefault="00A571DD" w:rsidP="00AB5930">
      <w:pPr>
        <w:jc w:val="both"/>
        <w:rPr>
          <w:rFonts w:ascii="Century Schoolbook" w:hAnsi="Century Schoolbook"/>
          <w:sz w:val="22"/>
          <w:szCs w:val="22"/>
        </w:rPr>
      </w:pPr>
    </w:p>
    <w:p w14:paraId="29DB4686" w14:textId="5E1E5AAF" w:rsidR="00FD02BA" w:rsidRPr="00967641" w:rsidRDefault="00FD02BA" w:rsidP="00FA483E">
      <w:pPr>
        <w:numPr>
          <w:ilvl w:val="0"/>
          <w:numId w:val="2"/>
        </w:numPr>
        <w:jc w:val="both"/>
        <w:rPr>
          <w:rFonts w:ascii="Century Schoolbook" w:hAnsi="Century Schoolbook"/>
          <w:sz w:val="22"/>
          <w:szCs w:val="22"/>
        </w:rPr>
      </w:pPr>
      <w:r w:rsidRPr="00967641">
        <w:rPr>
          <w:rFonts w:ascii="Century Schoolbook" w:hAnsi="Century Schoolbook"/>
          <w:sz w:val="22"/>
          <w:szCs w:val="22"/>
        </w:rPr>
        <w:t>Continued diligence in the collection of property taxes by maintaining a collection percentage of 97.</w:t>
      </w:r>
      <w:r w:rsidR="00346578" w:rsidRPr="00967641">
        <w:rPr>
          <w:rFonts w:ascii="Century Schoolbook" w:hAnsi="Century Schoolbook"/>
          <w:sz w:val="22"/>
          <w:szCs w:val="22"/>
        </w:rPr>
        <w:t>93</w:t>
      </w:r>
      <w:r w:rsidRPr="00967641">
        <w:rPr>
          <w:rFonts w:ascii="Century Schoolbook" w:hAnsi="Century Schoolbook"/>
          <w:sz w:val="22"/>
          <w:szCs w:val="22"/>
        </w:rPr>
        <w:t xml:space="preserve">%, </w:t>
      </w:r>
      <w:r w:rsidR="00EE2E55" w:rsidRPr="00967641">
        <w:rPr>
          <w:rFonts w:ascii="Century Schoolbook" w:hAnsi="Century Schoolbook"/>
          <w:sz w:val="22"/>
          <w:szCs w:val="22"/>
        </w:rPr>
        <w:t xml:space="preserve">which is slightly lower </w:t>
      </w:r>
      <w:r w:rsidRPr="00967641">
        <w:rPr>
          <w:rFonts w:ascii="Century Schoolbook" w:hAnsi="Century Schoolbook"/>
          <w:sz w:val="22"/>
          <w:szCs w:val="22"/>
        </w:rPr>
        <w:t xml:space="preserve">than the statewide average of </w:t>
      </w:r>
      <w:r w:rsidR="00D76D76" w:rsidRPr="00967641">
        <w:rPr>
          <w:rFonts w:ascii="Century Schoolbook" w:hAnsi="Century Schoolbook"/>
          <w:sz w:val="22"/>
          <w:szCs w:val="22"/>
        </w:rPr>
        <w:softHyphen/>
      </w:r>
      <w:r w:rsidR="00D76D76" w:rsidRPr="00967641">
        <w:rPr>
          <w:rFonts w:ascii="Century Schoolbook" w:hAnsi="Century Schoolbook"/>
          <w:sz w:val="22"/>
          <w:szCs w:val="22"/>
        </w:rPr>
        <w:softHyphen/>
      </w:r>
      <w:r w:rsidR="00D76D76" w:rsidRPr="00967641">
        <w:rPr>
          <w:rFonts w:ascii="Century Schoolbook" w:hAnsi="Century Schoolbook"/>
          <w:sz w:val="22"/>
          <w:szCs w:val="22"/>
        </w:rPr>
        <w:softHyphen/>
      </w:r>
      <w:r w:rsidR="00D76D76" w:rsidRPr="00967641">
        <w:rPr>
          <w:rFonts w:ascii="Century Schoolbook" w:hAnsi="Century Schoolbook"/>
          <w:sz w:val="22"/>
          <w:szCs w:val="22"/>
        </w:rPr>
        <w:softHyphen/>
      </w:r>
      <w:r w:rsidR="00D76D76" w:rsidRPr="00967641">
        <w:rPr>
          <w:rFonts w:ascii="Century Schoolbook" w:hAnsi="Century Schoolbook"/>
          <w:sz w:val="22"/>
          <w:szCs w:val="22"/>
        </w:rPr>
        <w:softHyphen/>
      </w:r>
      <w:r w:rsidR="00D76D76" w:rsidRPr="00133613">
        <w:rPr>
          <w:rFonts w:ascii="Century Schoolbook" w:hAnsi="Century Schoolbook"/>
          <w:sz w:val="22"/>
          <w:szCs w:val="22"/>
          <w:highlight w:val="yellow"/>
        </w:rPr>
        <w:t>____</w:t>
      </w:r>
      <w:r w:rsidR="00E46F32" w:rsidRPr="00133613">
        <w:rPr>
          <w:rFonts w:ascii="Century Schoolbook" w:hAnsi="Century Schoolbook"/>
          <w:sz w:val="22"/>
          <w:szCs w:val="22"/>
          <w:highlight w:val="yellow"/>
        </w:rPr>
        <w:t>%</w:t>
      </w:r>
    </w:p>
    <w:p w14:paraId="6B73E237" w14:textId="6193DB72" w:rsidR="00FD02BA" w:rsidRPr="00967641" w:rsidRDefault="00FD02BA" w:rsidP="00FA483E">
      <w:pPr>
        <w:numPr>
          <w:ilvl w:val="0"/>
          <w:numId w:val="2"/>
        </w:numPr>
        <w:jc w:val="both"/>
        <w:rPr>
          <w:rFonts w:ascii="Century Schoolbook" w:hAnsi="Century Schoolbook"/>
          <w:sz w:val="22"/>
          <w:szCs w:val="22"/>
        </w:rPr>
      </w:pPr>
      <w:r w:rsidRPr="00967641">
        <w:rPr>
          <w:rFonts w:ascii="Century Schoolbook" w:hAnsi="Century Schoolbook"/>
          <w:sz w:val="22"/>
          <w:szCs w:val="22"/>
        </w:rPr>
        <w:t>Increased charges for services revenue due to growth in the use of County facilities.</w:t>
      </w:r>
    </w:p>
    <w:p w14:paraId="10F444F3" w14:textId="64A7471F" w:rsidR="004C2672" w:rsidRPr="00967641" w:rsidRDefault="004C2672" w:rsidP="00FA483E">
      <w:pPr>
        <w:numPr>
          <w:ilvl w:val="0"/>
          <w:numId w:val="2"/>
        </w:numPr>
        <w:jc w:val="both"/>
        <w:rPr>
          <w:rFonts w:ascii="Century Schoolbook" w:hAnsi="Century Schoolbook"/>
          <w:sz w:val="22"/>
          <w:szCs w:val="22"/>
        </w:rPr>
      </w:pPr>
      <w:r w:rsidRPr="00967641">
        <w:rPr>
          <w:rFonts w:ascii="Century Schoolbook" w:hAnsi="Century Schoolbook"/>
          <w:sz w:val="22"/>
          <w:szCs w:val="22"/>
        </w:rPr>
        <w:t xml:space="preserve">Accounting for the Opioid Settlement </w:t>
      </w:r>
      <w:r w:rsidR="00453391" w:rsidRPr="00967641">
        <w:rPr>
          <w:rFonts w:ascii="Century Schoolbook" w:hAnsi="Century Schoolbook"/>
          <w:sz w:val="22"/>
          <w:szCs w:val="22"/>
        </w:rPr>
        <w:t>r</w:t>
      </w:r>
      <w:r w:rsidRPr="00967641">
        <w:rPr>
          <w:rFonts w:ascii="Century Schoolbook" w:hAnsi="Century Schoolbook"/>
          <w:sz w:val="22"/>
          <w:szCs w:val="22"/>
        </w:rPr>
        <w:t>esources as exchange/exchange-like transactions (resulted in revenue recognition for settlements finalized during the fiscal year attributable to the County).</w:t>
      </w:r>
    </w:p>
    <w:p w14:paraId="75008323" w14:textId="77777777" w:rsidR="00133613" w:rsidRDefault="00FD02BA" w:rsidP="00E477CB">
      <w:pPr>
        <w:numPr>
          <w:ilvl w:val="0"/>
          <w:numId w:val="2"/>
        </w:numPr>
        <w:jc w:val="both"/>
        <w:rPr>
          <w:rFonts w:ascii="Century Schoolbook" w:hAnsi="Century Schoolbook"/>
          <w:sz w:val="22"/>
          <w:szCs w:val="22"/>
        </w:rPr>
      </w:pPr>
      <w:r w:rsidRPr="00133613">
        <w:rPr>
          <w:rFonts w:ascii="Century Schoolbook" w:hAnsi="Century Schoolbook"/>
          <w:sz w:val="22"/>
          <w:szCs w:val="22"/>
        </w:rPr>
        <w:t xml:space="preserve">Continued low cost of debt due to the County’s </w:t>
      </w:r>
      <w:r w:rsidR="00C7419B" w:rsidRPr="00133613">
        <w:rPr>
          <w:rFonts w:ascii="Century Schoolbook" w:hAnsi="Century Schoolbook"/>
          <w:sz w:val="22"/>
          <w:szCs w:val="22"/>
        </w:rPr>
        <w:t xml:space="preserve">history of capital planning and </w:t>
      </w:r>
      <w:r w:rsidRPr="00133613">
        <w:rPr>
          <w:rFonts w:ascii="Century Schoolbook" w:hAnsi="Century Schoolbook"/>
          <w:sz w:val="22"/>
          <w:szCs w:val="22"/>
        </w:rPr>
        <w:t>high bond rating.</w:t>
      </w:r>
    </w:p>
    <w:p w14:paraId="1DD0EE8F" w14:textId="562F70A0" w:rsidR="004704A6" w:rsidRPr="00133613" w:rsidRDefault="0061704A" w:rsidP="00E477CB">
      <w:pPr>
        <w:numPr>
          <w:ilvl w:val="0"/>
          <w:numId w:val="2"/>
        </w:numPr>
        <w:jc w:val="both"/>
        <w:rPr>
          <w:rFonts w:ascii="Century Schoolbook" w:hAnsi="Century Schoolbook"/>
          <w:sz w:val="22"/>
          <w:szCs w:val="22"/>
        </w:rPr>
      </w:pPr>
      <w:r w:rsidRPr="00133613">
        <w:rPr>
          <w:rFonts w:ascii="Century Schoolbook" w:hAnsi="Century Schoolbook"/>
          <w:sz w:val="22"/>
          <w:szCs w:val="22"/>
        </w:rPr>
        <w:lastRenderedPageBreak/>
        <w:t>Management</w:t>
      </w:r>
      <w:r w:rsidR="00FA0B57" w:rsidRPr="00133613">
        <w:rPr>
          <w:rFonts w:ascii="Century Schoolbook" w:hAnsi="Century Schoolbook"/>
          <w:sz w:val="22"/>
          <w:szCs w:val="22"/>
        </w:rPr>
        <w:t>’</w:t>
      </w:r>
      <w:r w:rsidRPr="00133613">
        <w:rPr>
          <w:rFonts w:ascii="Century Schoolbook" w:hAnsi="Century Schoolbook"/>
          <w:sz w:val="22"/>
          <w:szCs w:val="22"/>
        </w:rPr>
        <w:t xml:space="preserve">s proactive </w:t>
      </w:r>
      <w:r w:rsidR="00FA0B57" w:rsidRPr="00133613">
        <w:rPr>
          <w:rFonts w:ascii="Century Schoolbook" w:hAnsi="Century Schoolbook"/>
          <w:sz w:val="22"/>
          <w:szCs w:val="22"/>
        </w:rPr>
        <w:t xml:space="preserve">stance on monitoring spending across County departments to ensure compliance with </w:t>
      </w:r>
      <w:r w:rsidR="004704A6" w:rsidRPr="00133613">
        <w:rPr>
          <w:rFonts w:ascii="Century Schoolbook" w:hAnsi="Century Schoolbook"/>
          <w:sz w:val="22"/>
          <w:szCs w:val="22"/>
        </w:rPr>
        <w:t xml:space="preserve">the </w:t>
      </w:r>
      <w:r w:rsidR="00FA0B57" w:rsidRPr="00133613">
        <w:rPr>
          <w:rFonts w:ascii="Century Schoolbook" w:hAnsi="Century Schoolbook"/>
          <w:sz w:val="22"/>
          <w:szCs w:val="22"/>
        </w:rPr>
        <w:t>budget</w:t>
      </w:r>
      <w:r w:rsidR="004D41BB" w:rsidRPr="00133613">
        <w:rPr>
          <w:rFonts w:ascii="Century Schoolbook" w:hAnsi="Century Schoolbook"/>
          <w:sz w:val="22"/>
          <w:szCs w:val="22"/>
        </w:rPr>
        <w:t>.</w:t>
      </w:r>
      <w:r w:rsidR="00FA0B57" w:rsidRPr="00133613">
        <w:rPr>
          <w:rFonts w:ascii="Century Schoolbook" w:hAnsi="Century Schoolbook"/>
          <w:sz w:val="22"/>
          <w:szCs w:val="22"/>
        </w:rPr>
        <w:t xml:space="preserve"> </w:t>
      </w:r>
    </w:p>
    <w:p w14:paraId="735C97A6" w14:textId="6329C7D9" w:rsidR="00443132" w:rsidRPr="00967641" w:rsidRDefault="00443132" w:rsidP="00A42A4C">
      <w:pPr>
        <w:pStyle w:val="Heading2"/>
        <w:ind w:left="-720" w:right="-720"/>
        <w:rPr>
          <w:rFonts w:ascii="Century Schoolbook" w:hAnsi="Century Schoolbook" w:cs="Times New Roman"/>
          <w:sz w:val="22"/>
          <w:szCs w:val="22"/>
        </w:rPr>
      </w:pPr>
      <w:r w:rsidRPr="00967641">
        <w:rPr>
          <w:rFonts w:ascii="Century Schoolbook" w:hAnsi="Century Schoolbook" w:cs="Times New Roman"/>
          <w:sz w:val="22"/>
          <w:szCs w:val="22"/>
        </w:rPr>
        <w:t xml:space="preserve">Changes in Net </w:t>
      </w:r>
      <w:r w:rsidR="00501AA0" w:rsidRPr="00967641">
        <w:rPr>
          <w:rFonts w:ascii="Century Schoolbook" w:hAnsi="Century Schoolbook" w:cs="Times New Roman"/>
          <w:sz w:val="22"/>
          <w:szCs w:val="22"/>
        </w:rPr>
        <w:t>Position</w:t>
      </w:r>
    </w:p>
    <w:p w14:paraId="4232A1E2" w14:textId="77777777" w:rsidR="00443132" w:rsidRDefault="00443132" w:rsidP="00A42A4C">
      <w:pPr>
        <w:keepNext/>
        <w:ind w:left="-720" w:right="-720"/>
        <w:jc w:val="center"/>
        <w:rPr>
          <w:rFonts w:ascii="Century Schoolbook" w:hAnsi="Century Schoolbook"/>
          <w:b/>
          <w:bCs/>
          <w:sz w:val="22"/>
          <w:szCs w:val="22"/>
        </w:rPr>
      </w:pPr>
      <w:r w:rsidRPr="00967641">
        <w:rPr>
          <w:rFonts w:ascii="Century Schoolbook" w:hAnsi="Century Schoolbook"/>
          <w:b/>
          <w:bCs/>
          <w:sz w:val="22"/>
          <w:szCs w:val="22"/>
        </w:rPr>
        <w:t xml:space="preserve">Figure </w:t>
      </w:r>
      <w:r w:rsidRPr="00967641">
        <w:rPr>
          <w:rFonts w:ascii="Century Schoolbook" w:hAnsi="Century Schoolbook"/>
          <w:b/>
          <w:bCs/>
          <w:sz w:val="22"/>
          <w:szCs w:val="22"/>
        </w:rPr>
        <w:fldChar w:fldCharType="begin"/>
      </w:r>
      <w:r w:rsidRPr="00967641">
        <w:rPr>
          <w:rFonts w:ascii="Century Schoolbook" w:hAnsi="Century Schoolbook"/>
          <w:b/>
          <w:bCs/>
          <w:sz w:val="22"/>
          <w:szCs w:val="22"/>
        </w:rPr>
        <w:instrText xml:space="preserve"> SEQ Figure \* ARABIC </w:instrText>
      </w:r>
      <w:r w:rsidRPr="00967641">
        <w:rPr>
          <w:rFonts w:ascii="Century Schoolbook" w:hAnsi="Century Schoolbook"/>
          <w:b/>
          <w:bCs/>
          <w:sz w:val="22"/>
          <w:szCs w:val="22"/>
        </w:rPr>
        <w:fldChar w:fldCharType="separate"/>
      </w:r>
      <w:r w:rsidR="00303FFB" w:rsidRPr="00967641">
        <w:rPr>
          <w:rFonts w:ascii="Century Schoolbook" w:hAnsi="Century Schoolbook"/>
          <w:b/>
          <w:bCs/>
          <w:noProof/>
          <w:sz w:val="22"/>
          <w:szCs w:val="22"/>
        </w:rPr>
        <w:t>3</w:t>
      </w:r>
      <w:r w:rsidRPr="00967641">
        <w:rPr>
          <w:rFonts w:ascii="Century Schoolbook" w:hAnsi="Century Schoolbook"/>
          <w:b/>
          <w:bCs/>
          <w:sz w:val="22"/>
          <w:szCs w:val="22"/>
        </w:rPr>
        <w:fldChar w:fldCharType="end"/>
      </w:r>
    </w:p>
    <w:p w14:paraId="70D6650E" w14:textId="77777777" w:rsidR="00027B79" w:rsidRPr="00967641" w:rsidRDefault="00027B79" w:rsidP="00A42A4C">
      <w:pPr>
        <w:keepNext/>
        <w:ind w:left="-720" w:right="-720"/>
        <w:jc w:val="center"/>
        <w:rPr>
          <w:rFonts w:ascii="Century Schoolbook" w:hAnsi="Century Schoolbook"/>
          <w:b/>
          <w:bCs/>
          <w:sz w:val="22"/>
          <w:szCs w:val="22"/>
        </w:rPr>
      </w:pPr>
    </w:p>
    <w:bookmarkStart w:id="3" w:name="_MON_1716032255"/>
    <w:bookmarkEnd w:id="3"/>
    <w:p w14:paraId="62082935" w14:textId="6311E850" w:rsidR="00B40FAA" w:rsidRPr="00967641" w:rsidRDefault="00A90368" w:rsidP="00443132">
      <w:pPr>
        <w:ind w:left="-1260" w:right="-720" w:firstLine="1260"/>
        <w:rPr>
          <w:rFonts w:ascii="Century Schoolbook" w:hAnsi="Century Schoolbook"/>
          <w:sz w:val="22"/>
          <w:szCs w:val="22"/>
        </w:rPr>
      </w:pPr>
      <w:r w:rsidRPr="00967641">
        <w:rPr>
          <w:rFonts w:ascii="Century Schoolbook" w:hAnsi="Century Schoolbook"/>
          <w:sz w:val="22"/>
          <w:szCs w:val="22"/>
        </w:rPr>
        <w:object w:dxaOrig="10515" w:dyaOrig="11103" w14:anchorId="52728609">
          <v:shape id="_x0000_i1059" type="#_x0000_t75" style="width:534pt;height:580.5pt" o:ole="">
            <v:imagedata r:id="rId16" o:title=""/>
          </v:shape>
          <o:OLEObject Type="Embed" ProgID="Excel.Sheet.8" ShapeID="_x0000_i1059" DrawAspect="Content" ObjectID="_1824890255" r:id="rId17"/>
        </w:object>
      </w:r>
    </w:p>
    <w:p w14:paraId="0D4D178E" w14:textId="77777777" w:rsidR="00A90368" w:rsidRDefault="00A90368" w:rsidP="00291610">
      <w:pPr>
        <w:jc w:val="both"/>
        <w:rPr>
          <w:rFonts w:ascii="Century Schoolbook" w:hAnsi="Century Schoolbook"/>
          <w:b/>
          <w:bCs/>
          <w:sz w:val="22"/>
          <w:szCs w:val="22"/>
        </w:rPr>
      </w:pPr>
    </w:p>
    <w:p w14:paraId="08C097BE" w14:textId="77777777" w:rsidR="00A90368" w:rsidRDefault="00A90368" w:rsidP="00291610">
      <w:pPr>
        <w:jc w:val="both"/>
        <w:rPr>
          <w:rFonts w:ascii="Century Schoolbook" w:hAnsi="Century Schoolbook"/>
          <w:b/>
          <w:bCs/>
          <w:sz w:val="22"/>
          <w:szCs w:val="22"/>
        </w:rPr>
      </w:pPr>
    </w:p>
    <w:p w14:paraId="4EEC788C" w14:textId="77777777" w:rsidR="00A90368" w:rsidRDefault="00A90368" w:rsidP="00291610">
      <w:pPr>
        <w:jc w:val="both"/>
        <w:rPr>
          <w:rFonts w:ascii="Century Schoolbook" w:hAnsi="Century Schoolbook"/>
          <w:b/>
          <w:bCs/>
          <w:sz w:val="22"/>
          <w:szCs w:val="22"/>
        </w:rPr>
      </w:pPr>
    </w:p>
    <w:p w14:paraId="13287E4D" w14:textId="77777777" w:rsidR="00A90368" w:rsidRDefault="00A90368" w:rsidP="00291610">
      <w:pPr>
        <w:jc w:val="both"/>
        <w:rPr>
          <w:rFonts w:ascii="Century Schoolbook" w:hAnsi="Century Schoolbook"/>
          <w:b/>
          <w:bCs/>
          <w:sz w:val="22"/>
          <w:szCs w:val="22"/>
        </w:rPr>
      </w:pPr>
    </w:p>
    <w:p w14:paraId="1EDD49D7" w14:textId="60D980A1" w:rsidR="00FD02BA" w:rsidRPr="00967641" w:rsidRDefault="00FD02BA" w:rsidP="00291610">
      <w:pPr>
        <w:jc w:val="both"/>
        <w:rPr>
          <w:rFonts w:ascii="Century Schoolbook" w:hAnsi="Century Schoolbook"/>
          <w:sz w:val="22"/>
          <w:szCs w:val="22"/>
        </w:rPr>
      </w:pPr>
      <w:r w:rsidRPr="00967641">
        <w:rPr>
          <w:rFonts w:ascii="Century Schoolbook" w:hAnsi="Century Schoolbook"/>
          <w:b/>
          <w:bCs/>
          <w:sz w:val="22"/>
          <w:szCs w:val="22"/>
        </w:rPr>
        <w:t>Governmental activities</w:t>
      </w:r>
      <w:r w:rsidRPr="00967641">
        <w:rPr>
          <w:rFonts w:ascii="Century Schoolbook" w:hAnsi="Century Schoolbook"/>
          <w:sz w:val="22"/>
          <w:szCs w:val="22"/>
        </w:rPr>
        <w:t>. Governmental activities</w:t>
      </w:r>
      <w:r w:rsidR="00453391" w:rsidRPr="00967641">
        <w:rPr>
          <w:rFonts w:ascii="Century Schoolbook" w:hAnsi="Century Schoolbook"/>
          <w:sz w:val="22"/>
          <w:szCs w:val="22"/>
        </w:rPr>
        <w:t xml:space="preserve"> during the year</w:t>
      </w:r>
      <w:r w:rsidRPr="00967641">
        <w:rPr>
          <w:rFonts w:ascii="Century Schoolbook" w:hAnsi="Century Schoolbook"/>
          <w:sz w:val="22"/>
          <w:szCs w:val="22"/>
        </w:rPr>
        <w:t xml:space="preserve"> </w:t>
      </w:r>
      <w:r w:rsidR="00E8097C" w:rsidRPr="00E8097C">
        <w:rPr>
          <w:rFonts w:ascii="Century Schoolbook" w:hAnsi="Century Schoolbook"/>
          <w:sz w:val="22"/>
          <w:szCs w:val="22"/>
          <w:highlight w:val="yellow"/>
        </w:rPr>
        <w:t>de</w:t>
      </w:r>
      <w:r w:rsidR="00992CA8" w:rsidRPr="00E8097C">
        <w:rPr>
          <w:rFonts w:ascii="Century Schoolbook" w:hAnsi="Century Schoolbook"/>
          <w:sz w:val="22"/>
          <w:szCs w:val="22"/>
          <w:highlight w:val="yellow"/>
        </w:rPr>
        <w:t>creased</w:t>
      </w:r>
      <w:r w:rsidR="00992CA8" w:rsidRPr="00967641">
        <w:rPr>
          <w:rFonts w:ascii="Century Schoolbook" w:hAnsi="Century Schoolbook"/>
          <w:sz w:val="22"/>
          <w:szCs w:val="22"/>
        </w:rPr>
        <w:t xml:space="preserve"> </w:t>
      </w:r>
      <w:r w:rsidRPr="00967641">
        <w:rPr>
          <w:rFonts w:ascii="Century Schoolbook" w:hAnsi="Century Schoolbook"/>
          <w:sz w:val="22"/>
          <w:szCs w:val="22"/>
        </w:rPr>
        <w:t xml:space="preserve">the County’s net </w:t>
      </w:r>
      <w:r w:rsidR="005F5E7F" w:rsidRPr="00967641">
        <w:rPr>
          <w:rFonts w:ascii="Century Schoolbook" w:hAnsi="Century Schoolbook"/>
          <w:sz w:val="22"/>
          <w:szCs w:val="22"/>
        </w:rPr>
        <w:t xml:space="preserve">position </w:t>
      </w:r>
      <w:r w:rsidRPr="00967641">
        <w:rPr>
          <w:rFonts w:ascii="Century Schoolbook" w:hAnsi="Century Schoolbook"/>
          <w:sz w:val="22"/>
          <w:szCs w:val="22"/>
        </w:rPr>
        <w:t xml:space="preserve">by </w:t>
      </w:r>
      <w:r w:rsidRPr="00E8097C">
        <w:rPr>
          <w:rFonts w:ascii="Century Schoolbook" w:hAnsi="Century Schoolbook"/>
          <w:sz w:val="22"/>
          <w:szCs w:val="22"/>
          <w:highlight w:val="yellow"/>
        </w:rPr>
        <w:t>$</w:t>
      </w:r>
      <w:r w:rsidR="00E8097C" w:rsidRPr="00E8097C">
        <w:rPr>
          <w:rFonts w:ascii="Century Schoolbook" w:hAnsi="Century Schoolbook"/>
          <w:sz w:val="22"/>
          <w:szCs w:val="22"/>
          <w:highlight w:val="yellow"/>
        </w:rPr>
        <w:t>4</w:t>
      </w:r>
      <w:r w:rsidR="00992CA8" w:rsidRPr="00E8097C">
        <w:rPr>
          <w:rFonts w:ascii="Century Schoolbook" w:hAnsi="Century Schoolbook"/>
          <w:sz w:val="22"/>
          <w:szCs w:val="22"/>
          <w:highlight w:val="yellow"/>
        </w:rPr>
        <w:t>,</w:t>
      </w:r>
      <w:r w:rsidR="00E8097C" w:rsidRPr="00E8097C">
        <w:rPr>
          <w:rFonts w:ascii="Century Schoolbook" w:hAnsi="Century Schoolbook"/>
          <w:sz w:val="22"/>
          <w:szCs w:val="22"/>
          <w:highlight w:val="yellow"/>
        </w:rPr>
        <w:t>750</w:t>
      </w:r>
      <w:r w:rsidR="006A2EF9" w:rsidRPr="00E8097C">
        <w:rPr>
          <w:rFonts w:ascii="Century Schoolbook" w:hAnsi="Century Schoolbook"/>
          <w:sz w:val="22"/>
          <w:szCs w:val="22"/>
          <w:highlight w:val="yellow"/>
        </w:rPr>
        <w:t>,</w:t>
      </w:r>
      <w:r w:rsidR="00E8097C" w:rsidRPr="00E8097C">
        <w:rPr>
          <w:rFonts w:ascii="Century Schoolbook" w:hAnsi="Century Schoolbook"/>
          <w:sz w:val="22"/>
          <w:szCs w:val="22"/>
          <w:highlight w:val="yellow"/>
        </w:rPr>
        <w:t>598</w:t>
      </w:r>
      <w:r w:rsidR="00D263DA" w:rsidRPr="00967641">
        <w:rPr>
          <w:rFonts w:ascii="Century Schoolbook" w:hAnsi="Century Schoolbook"/>
          <w:sz w:val="22"/>
          <w:szCs w:val="22"/>
        </w:rPr>
        <w:t xml:space="preserve"> for </w:t>
      </w:r>
      <w:r w:rsidR="00453391" w:rsidRPr="00967641">
        <w:rPr>
          <w:rFonts w:ascii="Century Schoolbook" w:hAnsi="Century Schoolbook"/>
          <w:sz w:val="22"/>
          <w:szCs w:val="22"/>
        </w:rPr>
        <w:t>FY</w:t>
      </w:r>
      <w:r w:rsidR="00133613">
        <w:rPr>
          <w:rFonts w:ascii="Century Schoolbook" w:hAnsi="Century Schoolbook"/>
          <w:sz w:val="22"/>
          <w:szCs w:val="22"/>
        </w:rPr>
        <w:t xml:space="preserve"> 20</w:t>
      </w:r>
      <w:r w:rsidR="00453391" w:rsidRPr="00967641">
        <w:rPr>
          <w:rFonts w:ascii="Century Schoolbook" w:hAnsi="Century Schoolbook"/>
          <w:sz w:val="22"/>
          <w:szCs w:val="22"/>
        </w:rPr>
        <w:t>2</w:t>
      </w:r>
      <w:r w:rsidR="00E8097C">
        <w:rPr>
          <w:rFonts w:ascii="Century Schoolbook" w:hAnsi="Century Schoolbook"/>
          <w:sz w:val="22"/>
          <w:szCs w:val="22"/>
        </w:rPr>
        <w:t>5</w:t>
      </w:r>
      <w:r w:rsidRPr="00967641">
        <w:rPr>
          <w:rFonts w:ascii="Century Schoolbook" w:hAnsi="Century Schoolbook"/>
          <w:sz w:val="22"/>
          <w:szCs w:val="22"/>
        </w:rPr>
        <w:t>.  Key elements of th</w:t>
      </w:r>
      <w:r w:rsidR="00027B79">
        <w:rPr>
          <w:rFonts w:ascii="Century Schoolbook" w:hAnsi="Century Schoolbook"/>
          <w:sz w:val="22"/>
          <w:szCs w:val="22"/>
        </w:rPr>
        <w:t>e</w:t>
      </w:r>
      <w:r w:rsidRPr="00967641">
        <w:rPr>
          <w:rFonts w:ascii="Century Schoolbook" w:hAnsi="Century Schoolbook"/>
          <w:sz w:val="22"/>
          <w:szCs w:val="22"/>
        </w:rPr>
        <w:t xml:space="preserve"> </w:t>
      </w:r>
      <w:r w:rsidR="00027B79" w:rsidRPr="00027B79">
        <w:rPr>
          <w:rFonts w:ascii="Century Schoolbook" w:hAnsi="Century Schoolbook"/>
          <w:sz w:val="22"/>
          <w:szCs w:val="22"/>
          <w:highlight w:val="yellow"/>
        </w:rPr>
        <w:t>de</w:t>
      </w:r>
      <w:r w:rsidR="00914EF6" w:rsidRPr="00027B79">
        <w:rPr>
          <w:rFonts w:ascii="Century Schoolbook" w:hAnsi="Century Schoolbook"/>
          <w:sz w:val="22"/>
          <w:szCs w:val="22"/>
          <w:highlight w:val="yellow"/>
        </w:rPr>
        <w:t>crease</w:t>
      </w:r>
      <w:r w:rsidRPr="00967641">
        <w:rPr>
          <w:rFonts w:ascii="Century Schoolbook" w:hAnsi="Century Schoolbook"/>
          <w:sz w:val="22"/>
          <w:szCs w:val="22"/>
        </w:rPr>
        <w:t xml:space="preserve"> are as follows:</w:t>
      </w:r>
    </w:p>
    <w:p w14:paraId="2A6679E0" w14:textId="77777777" w:rsidR="00FD02BA" w:rsidRDefault="00FD02BA">
      <w:pPr>
        <w:rPr>
          <w:rFonts w:ascii="Century Schoolbook" w:hAnsi="Century Schoolbook"/>
          <w:sz w:val="22"/>
          <w:szCs w:val="22"/>
        </w:rPr>
      </w:pPr>
    </w:p>
    <w:p w14:paraId="385E45C4" w14:textId="1728D2C3" w:rsidR="00E75FE9" w:rsidRPr="00133613" w:rsidRDefault="00E75FE9" w:rsidP="00E75FE9">
      <w:pPr>
        <w:pBdr>
          <w:top w:val="single" w:sz="4" w:space="1" w:color="auto"/>
          <w:left w:val="single" w:sz="4" w:space="4" w:color="auto"/>
          <w:bottom w:val="single" w:sz="4" w:space="1" w:color="auto"/>
          <w:right w:val="single" w:sz="4" w:space="4" w:color="auto"/>
        </w:pBdr>
        <w:jc w:val="both"/>
        <w:rPr>
          <w:rFonts w:ascii="Century Schoolbook" w:hAnsi="Century Schoolbook"/>
          <w:sz w:val="22"/>
          <w:szCs w:val="22"/>
        </w:rPr>
      </w:pPr>
      <w:r w:rsidRPr="00133613">
        <w:rPr>
          <w:rFonts w:ascii="Century Schoolbook" w:hAnsi="Century Schoolbook"/>
          <w:b/>
          <w:bCs/>
          <w:sz w:val="22"/>
          <w:szCs w:val="22"/>
        </w:rPr>
        <w:t>Note to preparer</w:t>
      </w:r>
      <w:r w:rsidR="00133613">
        <w:rPr>
          <w:rFonts w:ascii="Century Schoolbook" w:hAnsi="Century Schoolbook"/>
          <w:b/>
          <w:bCs/>
          <w:sz w:val="22"/>
          <w:szCs w:val="22"/>
        </w:rPr>
        <w:t>:</w:t>
      </w:r>
      <w:r w:rsidRPr="00133613">
        <w:rPr>
          <w:rFonts w:ascii="Century Schoolbook" w:hAnsi="Century Schoolbook"/>
          <w:sz w:val="22"/>
          <w:szCs w:val="22"/>
        </w:rPr>
        <w:t xml:space="preserve"> List here anything you wish to highlight with regards to governmental activities as a factor in increasing</w:t>
      </w:r>
      <w:r w:rsidR="00B21C98" w:rsidRPr="00133613">
        <w:rPr>
          <w:rFonts w:ascii="Century Schoolbook" w:hAnsi="Century Schoolbook"/>
          <w:sz w:val="22"/>
          <w:szCs w:val="22"/>
        </w:rPr>
        <w:t xml:space="preserve"> or decreasing</w:t>
      </w:r>
      <w:r w:rsidRPr="00133613">
        <w:rPr>
          <w:rFonts w:ascii="Century Schoolbook" w:hAnsi="Century Schoolbook"/>
          <w:sz w:val="22"/>
          <w:szCs w:val="22"/>
        </w:rPr>
        <w:t xml:space="preserve"> your net position.  The following language is an example based on Carolina County.</w:t>
      </w:r>
    </w:p>
    <w:p w14:paraId="13A73D4F" w14:textId="77777777" w:rsidR="00FD02BA" w:rsidRPr="00967641" w:rsidRDefault="00FD02BA">
      <w:pPr>
        <w:rPr>
          <w:rFonts w:ascii="Century Schoolbook" w:hAnsi="Century Schoolbook"/>
          <w:sz w:val="22"/>
          <w:szCs w:val="22"/>
        </w:rPr>
      </w:pPr>
    </w:p>
    <w:p w14:paraId="11E7AFA8" w14:textId="142A2E4D" w:rsidR="004A407C" w:rsidRPr="00133613" w:rsidRDefault="004A407C" w:rsidP="004A407C">
      <w:pPr>
        <w:pBdr>
          <w:top w:val="single" w:sz="4" w:space="1" w:color="auto"/>
          <w:left w:val="single" w:sz="4" w:space="4" w:color="auto"/>
          <w:bottom w:val="single" w:sz="4" w:space="1" w:color="auto"/>
          <w:right w:val="single" w:sz="4" w:space="4" w:color="auto"/>
        </w:pBdr>
        <w:jc w:val="both"/>
        <w:rPr>
          <w:rFonts w:ascii="Century Schoolbook" w:hAnsi="Century Schoolbook"/>
          <w:sz w:val="22"/>
          <w:szCs w:val="22"/>
        </w:rPr>
      </w:pPr>
      <w:r w:rsidRPr="00133613">
        <w:rPr>
          <w:rFonts w:ascii="Century Schoolbook" w:hAnsi="Century Schoolbook"/>
          <w:b/>
          <w:bCs/>
          <w:sz w:val="22"/>
          <w:szCs w:val="22"/>
        </w:rPr>
        <w:t>Note to preparer</w:t>
      </w:r>
      <w:r w:rsidR="00133613">
        <w:rPr>
          <w:rFonts w:ascii="Century Schoolbook" w:hAnsi="Century Schoolbook"/>
          <w:b/>
          <w:bCs/>
          <w:sz w:val="22"/>
          <w:szCs w:val="22"/>
        </w:rPr>
        <w:t xml:space="preserve">: </w:t>
      </w:r>
      <w:r w:rsidRPr="00133613">
        <w:rPr>
          <w:rFonts w:ascii="Century Schoolbook" w:hAnsi="Century Schoolbook"/>
          <w:sz w:val="22"/>
          <w:szCs w:val="22"/>
        </w:rPr>
        <w:t>If the effects of the implementation of GASB Statement</w:t>
      </w:r>
      <w:r w:rsidR="00D263DA" w:rsidRPr="00133613">
        <w:rPr>
          <w:rFonts w:ascii="Century Schoolbook" w:hAnsi="Century Schoolbook"/>
          <w:sz w:val="22"/>
          <w:szCs w:val="22"/>
        </w:rPr>
        <w:t>s or other prior period adjustments</w:t>
      </w:r>
      <w:r w:rsidRPr="00133613">
        <w:rPr>
          <w:rFonts w:ascii="Century Schoolbook" w:hAnsi="Century Schoolbook"/>
          <w:sz w:val="22"/>
          <w:szCs w:val="22"/>
        </w:rPr>
        <w:t xml:space="preserve"> result in a significant change in the financial position, consider addressing the changes here. </w:t>
      </w:r>
    </w:p>
    <w:p w14:paraId="7379CAB9" w14:textId="77777777" w:rsidR="00D263DA" w:rsidRPr="00967641" w:rsidRDefault="00D263DA" w:rsidP="00291610">
      <w:pPr>
        <w:jc w:val="both"/>
        <w:rPr>
          <w:rFonts w:ascii="Century Schoolbook" w:hAnsi="Century Schoolbook"/>
          <w:b/>
          <w:bCs/>
          <w:sz w:val="22"/>
          <w:szCs w:val="22"/>
        </w:rPr>
      </w:pPr>
    </w:p>
    <w:p w14:paraId="004A7D1A" w14:textId="44A8A8A1" w:rsidR="00FD02BA" w:rsidRPr="00967641" w:rsidRDefault="006B3D0C" w:rsidP="00291610">
      <w:pPr>
        <w:jc w:val="both"/>
        <w:rPr>
          <w:rFonts w:ascii="Century Schoolbook" w:hAnsi="Century Schoolbook"/>
          <w:sz w:val="22"/>
          <w:szCs w:val="22"/>
        </w:rPr>
      </w:pPr>
      <w:r w:rsidRPr="00967641">
        <w:rPr>
          <w:rFonts w:ascii="Century Schoolbook" w:hAnsi="Century Schoolbook"/>
          <w:b/>
          <w:bCs/>
          <w:sz w:val="22"/>
          <w:szCs w:val="22"/>
        </w:rPr>
        <w:t>B</w:t>
      </w:r>
      <w:r w:rsidR="00FD02BA" w:rsidRPr="00967641">
        <w:rPr>
          <w:rFonts w:ascii="Century Schoolbook" w:hAnsi="Century Schoolbook"/>
          <w:b/>
          <w:bCs/>
          <w:sz w:val="22"/>
          <w:szCs w:val="22"/>
        </w:rPr>
        <w:t>usiness-type activities</w:t>
      </w:r>
      <w:r w:rsidR="009858D1" w:rsidRPr="00967641">
        <w:rPr>
          <w:rFonts w:ascii="Century Schoolbook" w:hAnsi="Century Schoolbook"/>
          <w:b/>
          <w:bCs/>
          <w:sz w:val="22"/>
          <w:szCs w:val="22"/>
        </w:rPr>
        <w:t>.</w:t>
      </w:r>
      <w:r w:rsidR="00FD02BA" w:rsidRPr="00967641">
        <w:rPr>
          <w:rFonts w:ascii="Century Schoolbook" w:hAnsi="Century Schoolbook"/>
          <w:sz w:val="22"/>
          <w:szCs w:val="22"/>
        </w:rPr>
        <w:t xml:space="preserve">  Business-type activities </w:t>
      </w:r>
      <w:r w:rsidR="00347771" w:rsidRPr="00967641">
        <w:rPr>
          <w:rFonts w:ascii="Century Schoolbook" w:hAnsi="Century Schoolbook"/>
          <w:sz w:val="22"/>
          <w:szCs w:val="22"/>
        </w:rPr>
        <w:t>increased</w:t>
      </w:r>
      <w:r w:rsidR="00FD02BA" w:rsidRPr="00967641">
        <w:rPr>
          <w:rFonts w:ascii="Century Schoolbook" w:hAnsi="Century Schoolbook"/>
          <w:sz w:val="22"/>
          <w:szCs w:val="22"/>
        </w:rPr>
        <w:t xml:space="preserve"> Carolina County’s net </w:t>
      </w:r>
      <w:r w:rsidR="00AC0A6E" w:rsidRPr="00967641">
        <w:rPr>
          <w:rFonts w:ascii="Century Schoolbook" w:hAnsi="Century Schoolbook"/>
          <w:sz w:val="22"/>
          <w:szCs w:val="22"/>
        </w:rPr>
        <w:t xml:space="preserve">position </w:t>
      </w:r>
      <w:r w:rsidR="00FD02BA" w:rsidRPr="00967641">
        <w:rPr>
          <w:rFonts w:ascii="Century Schoolbook" w:hAnsi="Century Schoolbook"/>
          <w:sz w:val="22"/>
          <w:szCs w:val="22"/>
        </w:rPr>
        <w:t xml:space="preserve">by </w:t>
      </w:r>
      <w:r w:rsidR="00FD02BA" w:rsidRPr="00E8097C">
        <w:rPr>
          <w:rFonts w:ascii="Century Schoolbook" w:hAnsi="Century Schoolbook"/>
          <w:sz w:val="22"/>
          <w:szCs w:val="22"/>
          <w:highlight w:val="yellow"/>
        </w:rPr>
        <w:t>$</w:t>
      </w:r>
      <w:r w:rsidR="00F5618F" w:rsidRPr="00E8097C">
        <w:rPr>
          <w:rFonts w:ascii="Century Schoolbook" w:hAnsi="Century Schoolbook"/>
          <w:sz w:val="22"/>
          <w:szCs w:val="22"/>
          <w:highlight w:val="yellow"/>
        </w:rPr>
        <w:t>4</w:t>
      </w:r>
      <w:r w:rsidR="00E8097C" w:rsidRPr="00E8097C">
        <w:rPr>
          <w:rFonts w:ascii="Century Schoolbook" w:hAnsi="Century Schoolbook"/>
          <w:sz w:val="22"/>
          <w:szCs w:val="22"/>
          <w:highlight w:val="yellow"/>
        </w:rPr>
        <w:t>45</w:t>
      </w:r>
      <w:r w:rsidR="00F5618F" w:rsidRPr="00E8097C">
        <w:rPr>
          <w:rFonts w:ascii="Century Schoolbook" w:hAnsi="Century Schoolbook"/>
          <w:sz w:val="22"/>
          <w:szCs w:val="22"/>
          <w:highlight w:val="yellow"/>
        </w:rPr>
        <w:t>,</w:t>
      </w:r>
      <w:r w:rsidR="00E8097C" w:rsidRPr="00E8097C">
        <w:rPr>
          <w:rFonts w:ascii="Century Schoolbook" w:hAnsi="Century Schoolbook"/>
          <w:sz w:val="22"/>
          <w:szCs w:val="22"/>
          <w:highlight w:val="yellow"/>
        </w:rPr>
        <w:t>481</w:t>
      </w:r>
      <w:r w:rsidR="00FD02BA" w:rsidRPr="00967641">
        <w:rPr>
          <w:rFonts w:ascii="Century Schoolbook" w:hAnsi="Century Schoolbook"/>
          <w:sz w:val="22"/>
          <w:szCs w:val="22"/>
        </w:rPr>
        <w:t xml:space="preserve">.  Key elements of this </w:t>
      </w:r>
      <w:r w:rsidR="00914EF6" w:rsidRPr="00967641">
        <w:rPr>
          <w:rFonts w:ascii="Century Schoolbook" w:hAnsi="Century Schoolbook"/>
          <w:sz w:val="22"/>
          <w:szCs w:val="22"/>
        </w:rPr>
        <w:t>increase</w:t>
      </w:r>
      <w:r w:rsidR="00FD02BA" w:rsidRPr="00967641">
        <w:rPr>
          <w:rFonts w:ascii="Century Schoolbook" w:hAnsi="Century Schoolbook"/>
          <w:sz w:val="22"/>
          <w:szCs w:val="22"/>
        </w:rPr>
        <w:t xml:space="preserve"> are as follows:</w:t>
      </w:r>
    </w:p>
    <w:p w14:paraId="44AE0358" w14:textId="37605F8C" w:rsidR="0083579D" w:rsidRDefault="00133613" w:rsidP="00291610">
      <w:pPr>
        <w:jc w:val="both"/>
        <w:rPr>
          <w:rFonts w:ascii="Century Schoolbook" w:hAnsi="Century Schoolbook"/>
          <w:sz w:val="22"/>
          <w:szCs w:val="22"/>
        </w:rPr>
      </w:pPr>
      <w:r>
        <w:rPr>
          <w:rFonts w:ascii="Century Schoolbook" w:hAnsi="Century Schoolbook"/>
          <w:noProof/>
          <w:sz w:val="22"/>
          <w:szCs w:val="22"/>
        </w:rPr>
        <mc:AlternateContent>
          <mc:Choice Requires="wps">
            <w:drawing>
              <wp:anchor distT="0" distB="0" distL="114300" distR="114300" simplePos="0" relativeHeight="251680768" behindDoc="0" locked="0" layoutInCell="1" allowOverlap="1" wp14:anchorId="073E578D" wp14:editId="59FDB899">
                <wp:simplePos x="0" y="0"/>
                <wp:positionH relativeFrom="column">
                  <wp:posOffset>-49378</wp:posOffset>
                </wp:positionH>
                <wp:positionV relativeFrom="paragraph">
                  <wp:posOffset>117475</wp:posOffset>
                </wp:positionV>
                <wp:extent cx="6525159" cy="643738"/>
                <wp:effectExtent l="0" t="0" r="28575" b="23495"/>
                <wp:wrapNone/>
                <wp:docPr id="1060263377" name="Rectangle 12"/>
                <wp:cNvGraphicFramePr/>
                <a:graphic xmlns:a="http://schemas.openxmlformats.org/drawingml/2006/main">
                  <a:graphicData uri="http://schemas.microsoft.com/office/word/2010/wordprocessingShape">
                    <wps:wsp>
                      <wps:cNvSpPr/>
                      <wps:spPr>
                        <a:xfrm>
                          <a:off x="0" y="0"/>
                          <a:ext cx="6525159" cy="643738"/>
                        </a:xfrm>
                        <a:prstGeom prst="rect">
                          <a:avLst/>
                        </a:prstGeom>
                        <a:noFill/>
                        <a:ln w="6350">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443CDCDF" id="Rectangle 12" o:spid="_x0000_s1026" style="position:absolute;margin-left:-3.9pt;margin-top:9.25pt;width:513.8pt;height:50.7pt;z-index:251680768;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iTXrgQIAAGcFAAAOAAAAZHJzL2Uyb0RvYy54bWysVEtv2zAMvg/YfxB0X22nSR9BnSJo0WFA&#10;0QZrh55VWaoNyKJGKXGyXz9KdpygK3YYdpElk/xIfnxcXW9bwzYKfQO25MVJzpmyEqrGvpX8x/Pd&#10;lwvOfBC2EgasKvlOeX69+PzpqnNzNYEaTKWQEYj1886VvA7BzbPMy1q1wp+AU5aEGrAVgZ74llUo&#10;OkJvTTbJ87OsA6wcglTe09/bXsgXCV9rJcOj1l4FZkpOsYV0Yjpf45ktrsT8DYWrGzmEIf4hilY0&#10;lpyOULciCLbG5g+otpEIHnQ4kdBmoHUjVcqBsinyd9k81cKplAuR491Ik/9/sPJh8+RWSDR0zs89&#10;XWMWW41t/FJ8bJvI2o1kqW1gkn6ezSazYnbJmSTZ2fT0/PQispkdrB368FVBy+Kl5EjFSByJzb0P&#10;vepeJTqzcNcYkwpiLOsI9HSWJwMPpqmiMKql1lA3BtlGUFHDthjcHmlREMZSLIec0i3sjIoQxn5X&#10;mjUVZTHpHcR2O2AKKZUNRS+qRaV6V8Usz1PHEPwYRco4AUZkTUGO2APAx9h9/oN+NFWpW0fjIfO/&#10;GY8WyTPYMBq3jQX8KDNDWQ2ee/09ST01kaVXqHYrZAj9rHgn7xqq373wYSWQhoPGiAY+PNKhDVCd&#10;YLhxVgP++uh/1KeeJSlnHQ1byf3PtUDFmflmqZsvi+k0Tmd6TGfnE3rgseT1WGLX7Q1Q6QtaLU6m&#10;a9QPZn/VCO0L7YVl9EoiYSX5LrkMuH/chH4J0GaRarlMajSRToR7++RkBI+sxv583r4IdEMTB2r/&#10;B9gPppi/6+VeN1paWK4D6CY1+oHXgW+a5tQ4w+aJ6+L4nbQO+3HxGwAA//8DAFBLAwQUAAYACAAA&#10;ACEAiOv/Od0AAAAKAQAADwAAAGRycy9kb3ducmV2LnhtbEyPQU/DMAyF70j8h8hI3La0Q4y2azqh&#10;SVzgtG7inDVeW61xqibdwr/HO8HNfs96/l65jXYQV5x870hBukxAIDXO9NQqOB4+FhkIHzQZPThC&#10;BT/oYVs9PpS6MO5Ge7zWoRUcQr7QCroQxkJK33RotV+6EYm9s5usDrxOrTSTvnG4HeQqSdbS6p74&#10;Q6dH3HXYXOrZKvjO9qY9xs/afr3Mu/Nq7W0MXqnnp/i+AREwhr9juOMzOlTMdHIzGS8GBYs3Jg+s&#10;Z68g7n6S5qyceErzHGRVyv8Vql8AAAD//wMAUEsBAi0AFAAGAAgAAAAhALaDOJL+AAAA4QEAABMA&#10;AAAAAAAAAAAAAAAAAAAAAFtDb250ZW50X1R5cGVzXS54bWxQSwECLQAUAAYACAAAACEAOP0h/9YA&#10;AACUAQAACwAAAAAAAAAAAAAAAAAvAQAAX3JlbHMvLnJlbHNQSwECLQAUAAYACAAAACEAMIk164EC&#10;AABnBQAADgAAAAAAAAAAAAAAAAAuAgAAZHJzL2Uyb0RvYy54bWxQSwECLQAUAAYACAAAACEAiOv/&#10;Od0AAAAKAQAADwAAAAAAAAAAAAAAAADbBAAAZHJzL2Rvd25yZXYueG1sUEsFBgAAAAAEAAQA8wAA&#10;AOUFAAAAAA==&#10;" filled="f" strokecolor="black [3213]" strokeweight=".5pt"/>
            </w:pict>
          </mc:Fallback>
        </mc:AlternateContent>
      </w:r>
    </w:p>
    <w:p w14:paraId="2C517643" w14:textId="313F00F0" w:rsidR="00133613" w:rsidRPr="00133613" w:rsidRDefault="00133613" w:rsidP="00291610">
      <w:pPr>
        <w:jc w:val="both"/>
        <w:rPr>
          <w:rFonts w:ascii="Century Schoolbook" w:hAnsi="Century Schoolbook"/>
          <w:sz w:val="22"/>
          <w:szCs w:val="22"/>
        </w:rPr>
      </w:pPr>
      <w:r w:rsidRPr="00133613">
        <w:rPr>
          <w:rFonts w:ascii="Century Schoolbook" w:hAnsi="Century Schoolbook"/>
          <w:b/>
          <w:bCs/>
          <w:sz w:val="22"/>
          <w:szCs w:val="22"/>
        </w:rPr>
        <w:t>Note to preparer</w:t>
      </w:r>
      <w:r>
        <w:rPr>
          <w:rFonts w:ascii="Century Schoolbook" w:hAnsi="Century Schoolbook"/>
          <w:b/>
          <w:bCs/>
          <w:sz w:val="22"/>
          <w:szCs w:val="22"/>
        </w:rPr>
        <w:t>:</w:t>
      </w:r>
      <w:r w:rsidRPr="00133613">
        <w:rPr>
          <w:rFonts w:ascii="Century Schoolbook" w:hAnsi="Century Schoolbook"/>
          <w:sz w:val="22"/>
          <w:szCs w:val="22"/>
        </w:rPr>
        <w:t xml:space="preserve"> List here anything you wish to highlight with regards to business-type activities as reasons for changes in net position. The following language is an example based on Carolina County</w:t>
      </w:r>
      <w:r>
        <w:rPr>
          <w:rFonts w:ascii="Century Schoolbook" w:hAnsi="Century Schoolbook"/>
          <w:sz w:val="22"/>
          <w:szCs w:val="22"/>
        </w:rPr>
        <w:t>.</w:t>
      </w:r>
    </w:p>
    <w:p w14:paraId="62C329F3" w14:textId="2CA31677" w:rsidR="00FD02BA" w:rsidRPr="00967641" w:rsidRDefault="00FD02BA">
      <w:pPr>
        <w:rPr>
          <w:rFonts w:ascii="Century Schoolbook" w:hAnsi="Century Schoolbook"/>
          <w:sz w:val="22"/>
          <w:szCs w:val="22"/>
        </w:rPr>
      </w:pPr>
    </w:p>
    <w:p w14:paraId="742D357A" w14:textId="77777777" w:rsidR="00FD02BA" w:rsidRPr="00967641" w:rsidRDefault="00FD02BA">
      <w:pPr>
        <w:rPr>
          <w:rFonts w:ascii="Century Schoolbook" w:hAnsi="Century Schoolbook"/>
          <w:sz w:val="22"/>
          <w:szCs w:val="22"/>
        </w:rPr>
      </w:pPr>
    </w:p>
    <w:p w14:paraId="4F1B0A83" w14:textId="77777777" w:rsidR="000A214C" w:rsidRPr="00967641" w:rsidRDefault="000A214C" w:rsidP="000A214C">
      <w:pPr>
        <w:numPr>
          <w:ilvl w:val="0"/>
          <w:numId w:val="10"/>
        </w:numPr>
        <w:rPr>
          <w:rFonts w:ascii="Century Schoolbook" w:hAnsi="Century Schoolbook"/>
          <w:sz w:val="22"/>
          <w:szCs w:val="22"/>
        </w:rPr>
      </w:pPr>
      <w:r w:rsidRPr="00967641">
        <w:rPr>
          <w:rFonts w:ascii="Century Schoolbook" w:hAnsi="Century Schoolbook"/>
          <w:sz w:val="22"/>
          <w:szCs w:val="22"/>
        </w:rPr>
        <w:t>Water and sewer fee</w:t>
      </w:r>
      <w:r w:rsidR="00DB32C3" w:rsidRPr="00967641">
        <w:rPr>
          <w:rFonts w:ascii="Century Schoolbook" w:hAnsi="Century Schoolbook"/>
          <w:sz w:val="22"/>
          <w:szCs w:val="22"/>
        </w:rPr>
        <w:t>s</w:t>
      </w:r>
      <w:r w:rsidRPr="00967641">
        <w:rPr>
          <w:rFonts w:ascii="Century Schoolbook" w:hAnsi="Century Schoolbook"/>
          <w:sz w:val="22"/>
          <w:szCs w:val="22"/>
        </w:rPr>
        <w:t xml:space="preserve"> increase</w:t>
      </w:r>
      <w:r w:rsidR="00DB32C3" w:rsidRPr="00967641">
        <w:rPr>
          <w:rFonts w:ascii="Century Schoolbook" w:hAnsi="Century Schoolbook"/>
          <w:sz w:val="22"/>
          <w:szCs w:val="22"/>
        </w:rPr>
        <w:t>d</w:t>
      </w:r>
      <w:r w:rsidRPr="00967641">
        <w:rPr>
          <w:rFonts w:ascii="Century Schoolbook" w:hAnsi="Century Schoolbook"/>
          <w:sz w:val="22"/>
          <w:szCs w:val="22"/>
        </w:rPr>
        <w:t xml:space="preserve"> t</w:t>
      </w:r>
      <w:r w:rsidR="004D41BB" w:rsidRPr="00967641">
        <w:rPr>
          <w:rFonts w:ascii="Century Schoolbook" w:hAnsi="Century Schoolbook"/>
          <w:sz w:val="22"/>
          <w:szCs w:val="22"/>
        </w:rPr>
        <w:t>o</w:t>
      </w:r>
      <w:r w:rsidRPr="00967641">
        <w:rPr>
          <w:rFonts w:ascii="Century Schoolbook" w:hAnsi="Century Schoolbook"/>
          <w:sz w:val="22"/>
          <w:szCs w:val="22"/>
        </w:rPr>
        <w:t xml:space="preserve"> help cover the cost of providing the </w:t>
      </w:r>
      <w:r w:rsidR="006B3D0C" w:rsidRPr="00967641">
        <w:rPr>
          <w:rFonts w:ascii="Century Schoolbook" w:hAnsi="Century Schoolbook"/>
          <w:sz w:val="22"/>
          <w:szCs w:val="22"/>
        </w:rPr>
        <w:t>service.</w:t>
      </w:r>
    </w:p>
    <w:p w14:paraId="5B6F2BF7" w14:textId="77777777" w:rsidR="000A214C" w:rsidRPr="00967641" w:rsidRDefault="000A214C" w:rsidP="000A214C">
      <w:pPr>
        <w:numPr>
          <w:ilvl w:val="0"/>
          <w:numId w:val="10"/>
        </w:numPr>
        <w:rPr>
          <w:rFonts w:ascii="Century Schoolbook" w:hAnsi="Century Schoolbook"/>
          <w:sz w:val="22"/>
          <w:szCs w:val="22"/>
        </w:rPr>
      </w:pPr>
      <w:r w:rsidRPr="00967641">
        <w:rPr>
          <w:rFonts w:ascii="Century Schoolbook" w:hAnsi="Century Schoolbook"/>
          <w:sz w:val="22"/>
          <w:szCs w:val="22"/>
        </w:rPr>
        <w:t>Continued diligence in water and sewer revenue collection</w:t>
      </w:r>
      <w:r w:rsidR="004D41BB" w:rsidRPr="00967641">
        <w:rPr>
          <w:rFonts w:ascii="Century Schoolbook" w:hAnsi="Century Schoolbook"/>
          <w:sz w:val="22"/>
          <w:szCs w:val="22"/>
        </w:rPr>
        <w:t>s</w:t>
      </w:r>
      <w:r w:rsidR="00F5618F" w:rsidRPr="00967641">
        <w:rPr>
          <w:rFonts w:ascii="Century Schoolbook" w:hAnsi="Century Schoolbook"/>
          <w:sz w:val="22"/>
          <w:szCs w:val="22"/>
        </w:rPr>
        <w:t>, consistent application of the cut-off policy</w:t>
      </w:r>
      <w:r w:rsidRPr="00967641">
        <w:rPr>
          <w:rFonts w:ascii="Century Schoolbook" w:hAnsi="Century Schoolbook"/>
          <w:sz w:val="22"/>
          <w:szCs w:val="22"/>
        </w:rPr>
        <w:t xml:space="preserve"> and resolution of delinquent accounts</w:t>
      </w:r>
      <w:r w:rsidR="00F5618F" w:rsidRPr="00967641">
        <w:rPr>
          <w:rFonts w:ascii="Century Schoolbook" w:hAnsi="Century Schoolbook"/>
          <w:sz w:val="22"/>
          <w:szCs w:val="22"/>
        </w:rPr>
        <w:t xml:space="preserve"> improved collections; and  </w:t>
      </w:r>
    </w:p>
    <w:p w14:paraId="52F67D8B" w14:textId="77777777" w:rsidR="00191892" w:rsidRPr="00967641" w:rsidRDefault="000A214C" w:rsidP="00005F80">
      <w:pPr>
        <w:numPr>
          <w:ilvl w:val="0"/>
          <w:numId w:val="10"/>
        </w:numPr>
        <w:rPr>
          <w:rFonts w:ascii="Century Schoolbook" w:hAnsi="Century Schoolbook"/>
          <w:sz w:val="22"/>
          <w:szCs w:val="22"/>
        </w:rPr>
      </w:pPr>
      <w:r w:rsidRPr="00967641">
        <w:rPr>
          <w:rFonts w:ascii="Century Schoolbook" w:hAnsi="Century Schoolbook"/>
          <w:sz w:val="22"/>
          <w:szCs w:val="22"/>
        </w:rPr>
        <w:t>Reduced costs in operation of landfill</w:t>
      </w:r>
      <w:r w:rsidR="00F5618F" w:rsidRPr="00967641">
        <w:rPr>
          <w:rFonts w:ascii="Century Schoolbook" w:hAnsi="Century Schoolbook"/>
          <w:sz w:val="22"/>
          <w:szCs w:val="22"/>
        </w:rPr>
        <w:t>.</w:t>
      </w:r>
    </w:p>
    <w:p w14:paraId="553B1D07" w14:textId="77777777" w:rsidR="00314500" w:rsidRPr="00967641" w:rsidRDefault="00314500" w:rsidP="00191892">
      <w:pPr>
        <w:pStyle w:val="Heading2"/>
        <w:rPr>
          <w:rFonts w:ascii="Century Schoolbook" w:hAnsi="Century Schoolbook" w:cs="Times New Roman"/>
          <w:sz w:val="22"/>
          <w:szCs w:val="22"/>
        </w:rPr>
      </w:pPr>
    </w:p>
    <w:p w14:paraId="57D58616" w14:textId="77777777" w:rsidR="00FD02BA" w:rsidRPr="00967641" w:rsidRDefault="00FD02BA" w:rsidP="00191892">
      <w:pPr>
        <w:pStyle w:val="Heading2"/>
        <w:rPr>
          <w:rFonts w:ascii="Century Schoolbook" w:hAnsi="Century Schoolbook" w:cs="Times New Roman"/>
          <w:sz w:val="22"/>
          <w:szCs w:val="22"/>
        </w:rPr>
      </w:pPr>
      <w:r w:rsidRPr="00967641">
        <w:rPr>
          <w:rFonts w:ascii="Century Schoolbook" w:hAnsi="Century Schoolbook" w:cs="Times New Roman"/>
          <w:sz w:val="22"/>
          <w:szCs w:val="22"/>
        </w:rPr>
        <w:t>Financial Analysis of the County’s Funds</w:t>
      </w:r>
    </w:p>
    <w:p w14:paraId="3585CD17" w14:textId="77777777" w:rsidR="00FD02BA" w:rsidRPr="00967641" w:rsidRDefault="00FD02BA">
      <w:pPr>
        <w:rPr>
          <w:rFonts w:ascii="Century Schoolbook" w:hAnsi="Century Schoolbook"/>
          <w:sz w:val="22"/>
          <w:szCs w:val="22"/>
        </w:rPr>
      </w:pPr>
    </w:p>
    <w:p w14:paraId="6919AFB0" w14:textId="41175BD6" w:rsidR="00191892" w:rsidRPr="00133613" w:rsidRDefault="00191892" w:rsidP="00191892">
      <w:pPr>
        <w:keepLines/>
        <w:pBdr>
          <w:top w:val="thinThickThinSmallGap" w:sz="24" w:space="1" w:color="auto"/>
          <w:left w:val="thinThickThinSmallGap" w:sz="24" w:space="4" w:color="auto"/>
          <w:bottom w:val="thinThickThinSmallGap" w:sz="24" w:space="1" w:color="auto"/>
          <w:right w:val="thinThickThinSmallGap" w:sz="24" w:space="4" w:color="auto"/>
        </w:pBdr>
        <w:spacing w:after="160" w:line="252" w:lineRule="auto"/>
        <w:jc w:val="both"/>
        <w:rPr>
          <w:rFonts w:ascii="Century Schoolbook" w:hAnsi="Century Schoolbook"/>
          <w:sz w:val="22"/>
          <w:szCs w:val="22"/>
        </w:rPr>
      </w:pPr>
      <w:r w:rsidRPr="00133613">
        <w:rPr>
          <w:rFonts w:ascii="Century Schoolbook" w:hAnsi="Century Schoolbook"/>
          <w:b/>
          <w:bCs/>
          <w:sz w:val="22"/>
          <w:szCs w:val="22"/>
          <w:lang w:val="en"/>
        </w:rPr>
        <w:t>Note to Preparer</w:t>
      </w:r>
      <w:r w:rsidR="00133613" w:rsidRPr="00133613">
        <w:rPr>
          <w:rFonts w:ascii="Century Schoolbook" w:hAnsi="Century Schoolbook"/>
          <w:b/>
          <w:bCs/>
          <w:sz w:val="22"/>
          <w:szCs w:val="22"/>
          <w:lang w:val="en"/>
        </w:rPr>
        <w:t>:</w:t>
      </w:r>
      <w:r w:rsidRPr="00133613">
        <w:rPr>
          <w:rFonts w:ascii="Century Schoolbook" w:hAnsi="Century Schoolbook"/>
          <w:sz w:val="22"/>
          <w:szCs w:val="22"/>
          <w:lang w:val="en"/>
        </w:rPr>
        <w:t xml:space="preserve">  GASBS 34 ¶11.d. provides for, at a minimum, inclusion of “[a]n</w:t>
      </w:r>
      <w:r w:rsidRPr="00133613">
        <w:rPr>
          <w:rStyle w:val="tab"/>
          <w:rFonts w:ascii="Century Schoolbook" w:hAnsi="Century Schoolbook"/>
          <w:sz w:val="22"/>
          <w:szCs w:val="22"/>
          <w:lang w:val="en"/>
        </w:rPr>
        <w:t xml:space="preserve"> </w:t>
      </w:r>
      <w:r w:rsidRPr="00133613">
        <w:rPr>
          <w:rFonts w:ascii="Century Schoolbook" w:hAnsi="Century Schoolbook"/>
          <w:sz w:val="22"/>
          <w:szCs w:val="22"/>
          <w:lang w:val="en"/>
        </w:rPr>
        <w:t>analysis of balances and transactions of individual funds. The analysis should address the reasons for significant changes in fund balances or fund net assets and whether restrictions, commitments, or other limitations significantly affect the availability of fund resources for future use.</w:t>
      </w:r>
      <w:r w:rsidR="00D333D5">
        <w:rPr>
          <w:rFonts w:ascii="Century Schoolbook" w:hAnsi="Century Schoolbook"/>
          <w:sz w:val="22"/>
          <w:szCs w:val="22"/>
          <w:lang w:val="en"/>
        </w:rPr>
        <w:t>”</w:t>
      </w:r>
    </w:p>
    <w:p w14:paraId="1975E5F5" w14:textId="77777777"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As noted earlier, Carolina County uses fund accounting to ensure and demonstrate compliance with finance-related legal requirements.</w:t>
      </w:r>
    </w:p>
    <w:p w14:paraId="5B039483" w14:textId="77777777" w:rsidR="00FD02BA" w:rsidRPr="00967641" w:rsidRDefault="00FD02BA" w:rsidP="00291610">
      <w:pPr>
        <w:jc w:val="both"/>
        <w:rPr>
          <w:rFonts w:ascii="Century Schoolbook" w:hAnsi="Century Schoolbook"/>
          <w:sz w:val="22"/>
          <w:szCs w:val="22"/>
        </w:rPr>
      </w:pPr>
    </w:p>
    <w:p w14:paraId="33653B62" w14:textId="77777777" w:rsidR="00FD02BA" w:rsidRDefault="00FD02BA" w:rsidP="00EA78ED">
      <w:pPr>
        <w:jc w:val="both"/>
        <w:rPr>
          <w:rFonts w:ascii="Century Schoolbook" w:hAnsi="Century Schoolbook"/>
          <w:sz w:val="22"/>
          <w:szCs w:val="22"/>
        </w:rPr>
      </w:pPr>
      <w:r w:rsidRPr="00967641">
        <w:rPr>
          <w:rFonts w:ascii="Century Schoolbook" w:hAnsi="Century Schoolbook"/>
          <w:b/>
          <w:bCs/>
          <w:sz w:val="22"/>
          <w:szCs w:val="22"/>
        </w:rPr>
        <w:t>Governmental Funds</w:t>
      </w:r>
      <w:r w:rsidRPr="00967641">
        <w:rPr>
          <w:rFonts w:ascii="Century Schoolbook" w:hAnsi="Century Schoolbook"/>
          <w:sz w:val="22"/>
          <w:szCs w:val="22"/>
        </w:rPr>
        <w:t xml:space="preserve">.  The focus of Carolina County’s governmental funds is to provide information on near-term inflows, outflows, and balances of usable resources.  Such information is useful in assessing Carolina County’s financing requirements.  Specifically, </w:t>
      </w:r>
      <w:r w:rsidR="00AB591B" w:rsidRPr="00967641">
        <w:rPr>
          <w:rFonts w:ascii="Century Schoolbook" w:hAnsi="Century Schoolbook"/>
          <w:sz w:val="22"/>
          <w:szCs w:val="22"/>
        </w:rPr>
        <w:t xml:space="preserve">fund balance available for appropriation </w:t>
      </w:r>
      <w:r w:rsidRPr="00967641">
        <w:rPr>
          <w:rFonts w:ascii="Century Schoolbook" w:hAnsi="Century Schoolbook"/>
          <w:sz w:val="22"/>
          <w:szCs w:val="22"/>
        </w:rPr>
        <w:t xml:space="preserve">can be a useful measure of a government’s net resources available for spending at the end of the fiscal year.  </w:t>
      </w:r>
    </w:p>
    <w:p w14:paraId="0EC55FA5" w14:textId="77777777" w:rsidR="009C6F4E" w:rsidRPr="00967641" w:rsidRDefault="009C6F4E" w:rsidP="00EA78ED">
      <w:pPr>
        <w:jc w:val="both"/>
        <w:rPr>
          <w:rFonts w:ascii="Century Schoolbook" w:hAnsi="Century Schoolbook"/>
          <w:sz w:val="22"/>
          <w:szCs w:val="22"/>
        </w:rPr>
      </w:pPr>
    </w:p>
    <w:p w14:paraId="5C0F2C84" w14:textId="41110E9C" w:rsidR="00A73B11" w:rsidRPr="00967641" w:rsidRDefault="00FD02BA" w:rsidP="00A73B11">
      <w:pPr>
        <w:jc w:val="both"/>
        <w:rPr>
          <w:rFonts w:ascii="Century Schoolbook" w:hAnsi="Century Schoolbook"/>
          <w:sz w:val="22"/>
          <w:szCs w:val="22"/>
        </w:rPr>
      </w:pPr>
      <w:r w:rsidRPr="00967641">
        <w:rPr>
          <w:rFonts w:ascii="Century Schoolbook" w:hAnsi="Century Schoolbook"/>
          <w:sz w:val="22"/>
          <w:szCs w:val="22"/>
        </w:rPr>
        <w:t xml:space="preserve">The </w:t>
      </w:r>
      <w:r w:rsidR="002329C4" w:rsidRPr="00967641">
        <w:rPr>
          <w:rFonts w:ascii="Century Schoolbook" w:hAnsi="Century Schoolbook"/>
          <w:sz w:val="22"/>
          <w:szCs w:val="22"/>
        </w:rPr>
        <w:t xml:space="preserve">General Fund </w:t>
      </w:r>
      <w:r w:rsidRPr="00967641">
        <w:rPr>
          <w:rFonts w:ascii="Century Schoolbook" w:hAnsi="Century Schoolbook"/>
          <w:sz w:val="22"/>
          <w:szCs w:val="22"/>
        </w:rPr>
        <w:t>is the chief operating fund of Carolina County.  At the end of the current fiscal year,</w:t>
      </w:r>
      <w:r w:rsidR="00AB591B" w:rsidRPr="00967641">
        <w:rPr>
          <w:rFonts w:ascii="Century Schoolbook" w:hAnsi="Century Schoolbook"/>
          <w:sz w:val="22"/>
          <w:szCs w:val="22"/>
        </w:rPr>
        <w:t xml:space="preserve"> Carolina County’s</w:t>
      </w:r>
      <w:r w:rsidRPr="00967641">
        <w:rPr>
          <w:rFonts w:ascii="Century Schoolbook" w:hAnsi="Century Schoolbook"/>
          <w:sz w:val="22"/>
          <w:szCs w:val="22"/>
        </w:rPr>
        <w:t xml:space="preserve"> fund balance</w:t>
      </w:r>
      <w:r w:rsidR="00AB591B" w:rsidRPr="00967641">
        <w:rPr>
          <w:rFonts w:ascii="Century Schoolbook" w:hAnsi="Century Schoolbook"/>
          <w:sz w:val="22"/>
          <w:szCs w:val="22"/>
        </w:rPr>
        <w:t xml:space="preserve"> available </w:t>
      </w:r>
      <w:r w:rsidR="00647907" w:rsidRPr="00967641">
        <w:rPr>
          <w:rFonts w:ascii="Century Schoolbook" w:hAnsi="Century Schoolbook"/>
          <w:sz w:val="22"/>
          <w:szCs w:val="22"/>
        </w:rPr>
        <w:t xml:space="preserve">for appropriation </w:t>
      </w:r>
      <w:r w:rsidR="00AB591B" w:rsidRPr="00967641">
        <w:rPr>
          <w:rFonts w:ascii="Century Schoolbook" w:hAnsi="Century Schoolbook"/>
          <w:sz w:val="22"/>
          <w:szCs w:val="22"/>
        </w:rPr>
        <w:t>in</w:t>
      </w:r>
      <w:r w:rsidRPr="00967641">
        <w:rPr>
          <w:rFonts w:ascii="Century Schoolbook" w:hAnsi="Century Schoolbook"/>
          <w:sz w:val="22"/>
          <w:szCs w:val="22"/>
        </w:rPr>
        <w:t xml:space="preserve"> the General Fund was </w:t>
      </w:r>
      <w:r w:rsidRPr="00E8097C">
        <w:rPr>
          <w:rFonts w:ascii="Century Schoolbook" w:hAnsi="Century Schoolbook"/>
          <w:sz w:val="22"/>
          <w:szCs w:val="22"/>
          <w:highlight w:val="yellow"/>
        </w:rPr>
        <w:t>$</w:t>
      </w:r>
      <w:r w:rsidR="00E8097C" w:rsidRPr="00E8097C">
        <w:rPr>
          <w:rFonts w:ascii="Century Schoolbook" w:hAnsi="Century Schoolbook"/>
          <w:sz w:val="22"/>
          <w:szCs w:val="22"/>
          <w:highlight w:val="yellow"/>
        </w:rPr>
        <w:t>7</w:t>
      </w:r>
      <w:r w:rsidR="00F53551" w:rsidRPr="00E8097C">
        <w:rPr>
          <w:rFonts w:ascii="Century Schoolbook" w:hAnsi="Century Schoolbook"/>
          <w:sz w:val="22"/>
          <w:szCs w:val="22"/>
          <w:highlight w:val="yellow"/>
        </w:rPr>
        <w:t>,</w:t>
      </w:r>
      <w:r w:rsidR="00E8097C" w:rsidRPr="00E8097C">
        <w:rPr>
          <w:rFonts w:ascii="Century Schoolbook" w:hAnsi="Century Schoolbook"/>
          <w:sz w:val="22"/>
          <w:szCs w:val="22"/>
          <w:highlight w:val="yellow"/>
        </w:rPr>
        <w:t>281</w:t>
      </w:r>
      <w:r w:rsidR="00F53551" w:rsidRPr="00E8097C">
        <w:rPr>
          <w:rFonts w:ascii="Century Schoolbook" w:hAnsi="Century Schoolbook"/>
          <w:sz w:val="22"/>
          <w:szCs w:val="22"/>
          <w:highlight w:val="yellow"/>
        </w:rPr>
        <w:t>,</w:t>
      </w:r>
      <w:r w:rsidR="00E8097C" w:rsidRPr="00E8097C">
        <w:rPr>
          <w:rFonts w:ascii="Century Schoolbook" w:hAnsi="Century Schoolbook"/>
          <w:sz w:val="22"/>
          <w:szCs w:val="22"/>
          <w:highlight w:val="yellow"/>
        </w:rPr>
        <w:t>239</w:t>
      </w:r>
      <w:r w:rsidRPr="00967641">
        <w:rPr>
          <w:rFonts w:ascii="Century Schoolbook" w:hAnsi="Century Schoolbook"/>
          <w:sz w:val="22"/>
          <w:szCs w:val="22"/>
        </w:rPr>
        <w:t xml:space="preserve">, while total fund balance reached </w:t>
      </w:r>
      <w:r w:rsidRPr="00D333D5">
        <w:rPr>
          <w:rFonts w:ascii="Century Schoolbook" w:hAnsi="Century Schoolbook"/>
          <w:sz w:val="22"/>
          <w:szCs w:val="22"/>
          <w:highlight w:val="yellow"/>
        </w:rPr>
        <w:t>$</w:t>
      </w:r>
      <w:r w:rsidR="00E768C6" w:rsidRPr="00D333D5">
        <w:rPr>
          <w:rFonts w:ascii="Century Schoolbook" w:hAnsi="Century Schoolbook"/>
          <w:sz w:val="22"/>
          <w:szCs w:val="22"/>
          <w:highlight w:val="yellow"/>
        </w:rPr>
        <w:t>1</w:t>
      </w:r>
      <w:r w:rsidR="00CF2F9B" w:rsidRPr="00D333D5">
        <w:rPr>
          <w:rFonts w:ascii="Century Schoolbook" w:hAnsi="Century Schoolbook"/>
          <w:sz w:val="22"/>
          <w:szCs w:val="22"/>
          <w:highlight w:val="yellow"/>
        </w:rPr>
        <w:t>5</w:t>
      </w:r>
      <w:r w:rsidR="00E768C6" w:rsidRPr="00D333D5">
        <w:rPr>
          <w:rFonts w:ascii="Century Schoolbook" w:hAnsi="Century Schoolbook"/>
          <w:sz w:val="22"/>
          <w:szCs w:val="22"/>
          <w:highlight w:val="yellow"/>
        </w:rPr>
        <w:t>,</w:t>
      </w:r>
      <w:r w:rsidR="00CF2F9B" w:rsidRPr="00D333D5">
        <w:rPr>
          <w:rFonts w:ascii="Century Schoolbook" w:hAnsi="Century Schoolbook"/>
          <w:sz w:val="22"/>
          <w:szCs w:val="22"/>
          <w:highlight w:val="yellow"/>
        </w:rPr>
        <w:t>767</w:t>
      </w:r>
      <w:r w:rsidR="005A4D4F" w:rsidRPr="00D333D5">
        <w:rPr>
          <w:rFonts w:ascii="Century Schoolbook" w:hAnsi="Century Schoolbook"/>
          <w:sz w:val="22"/>
          <w:szCs w:val="22"/>
          <w:highlight w:val="yellow"/>
        </w:rPr>
        <w:t>,</w:t>
      </w:r>
      <w:r w:rsidR="00A33E4E" w:rsidRPr="00D333D5">
        <w:rPr>
          <w:rFonts w:ascii="Century Schoolbook" w:hAnsi="Century Schoolbook"/>
          <w:sz w:val="22"/>
          <w:szCs w:val="22"/>
          <w:highlight w:val="yellow"/>
        </w:rPr>
        <w:t>30</w:t>
      </w:r>
      <w:r w:rsidR="00CF2F9B" w:rsidRPr="00D333D5">
        <w:rPr>
          <w:rFonts w:ascii="Century Schoolbook" w:hAnsi="Century Schoolbook"/>
          <w:sz w:val="22"/>
          <w:szCs w:val="22"/>
          <w:highlight w:val="yellow"/>
        </w:rPr>
        <w:t>4</w:t>
      </w:r>
      <w:r w:rsidR="009B62BF" w:rsidRPr="00D333D5">
        <w:rPr>
          <w:rFonts w:ascii="Century Schoolbook" w:hAnsi="Century Schoolbook"/>
          <w:sz w:val="22"/>
          <w:szCs w:val="22"/>
          <w:highlight w:val="yellow"/>
        </w:rPr>
        <w:t>.</w:t>
      </w:r>
      <w:r w:rsidRPr="00967641">
        <w:rPr>
          <w:rFonts w:ascii="Century Schoolbook" w:hAnsi="Century Schoolbook"/>
          <w:sz w:val="22"/>
          <w:szCs w:val="22"/>
        </w:rPr>
        <w:t xml:space="preserve">  </w:t>
      </w:r>
      <w:r w:rsidR="00AB591B" w:rsidRPr="00967641">
        <w:rPr>
          <w:rFonts w:ascii="Century Schoolbook" w:hAnsi="Century Schoolbook"/>
          <w:sz w:val="22"/>
          <w:szCs w:val="22"/>
        </w:rPr>
        <w:t>The Governing Body of Carolina County has determined that the county should maintain</w:t>
      </w:r>
      <w:r w:rsidR="005677DB" w:rsidRPr="00967641">
        <w:rPr>
          <w:rFonts w:ascii="Century Schoolbook" w:hAnsi="Century Schoolbook"/>
          <w:sz w:val="22"/>
          <w:szCs w:val="22"/>
        </w:rPr>
        <w:t xml:space="preserve"> </w:t>
      </w:r>
      <w:r w:rsidR="00F74277" w:rsidRPr="00967641">
        <w:rPr>
          <w:rFonts w:ascii="Century Schoolbook" w:hAnsi="Century Schoolbook"/>
          <w:sz w:val="22"/>
          <w:szCs w:val="22"/>
        </w:rPr>
        <w:t>a</w:t>
      </w:r>
      <w:r w:rsidR="005677DB" w:rsidRPr="00967641">
        <w:rPr>
          <w:rFonts w:ascii="Century Schoolbook" w:hAnsi="Century Schoolbook"/>
          <w:sz w:val="22"/>
          <w:szCs w:val="22"/>
        </w:rPr>
        <w:t xml:space="preserve"> </w:t>
      </w:r>
      <w:r w:rsidR="0069432F" w:rsidRPr="00967641">
        <w:rPr>
          <w:rFonts w:ascii="Century Schoolbook" w:hAnsi="Century Schoolbook"/>
          <w:sz w:val="22"/>
          <w:szCs w:val="22"/>
        </w:rPr>
        <w:t xml:space="preserve">minimum </w:t>
      </w:r>
      <w:r w:rsidR="005677DB" w:rsidRPr="00967641">
        <w:rPr>
          <w:rFonts w:ascii="Century Schoolbook" w:hAnsi="Century Schoolbook"/>
          <w:sz w:val="22"/>
          <w:szCs w:val="22"/>
        </w:rPr>
        <w:t xml:space="preserve">available fund balance of </w:t>
      </w:r>
      <w:r w:rsidR="004D41BB" w:rsidRPr="00967641">
        <w:rPr>
          <w:rFonts w:ascii="Century Schoolbook" w:hAnsi="Century Schoolbook"/>
          <w:sz w:val="22"/>
          <w:szCs w:val="22"/>
        </w:rPr>
        <w:t>8</w:t>
      </w:r>
      <w:r w:rsidR="00AB591B" w:rsidRPr="00967641">
        <w:rPr>
          <w:rFonts w:ascii="Century Schoolbook" w:hAnsi="Century Schoolbook"/>
          <w:sz w:val="22"/>
          <w:szCs w:val="22"/>
        </w:rPr>
        <w:t xml:space="preserve">% of </w:t>
      </w:r>
      <w:r w:rsidR="00201CC5">
        <w:rPr>
          <w:rFonts w:ascii="Century Schoolbook" w:hAnsi="Century Schoolbook"/>
          <w:sz w:val="22"/>
          <w:szCs w:val="22"/>
        </w:rPr>
        <w:t>G</w:t>
      </w:r>
      <w:r w:rsidR="00AB591B" w:rsidRPr="00967641">
        <w:rPr>
          <w:rFonts w:ascii="Century Schoolbook" w:hAnsi="Century Schoolbook"/>
          <w:sz w:val="22"/>
          <w:szCs w:val="22"/>
        </w:rPr>
        <w:t xml:space="preserve">eneral </w:t>
      </w:r>
      <w:r w:rsidR="00201CC5">
        <w:rPr>
          <w:rFonts w:ascii="Century Schoolbook" w:hAnsi="Century Schoolbook"/>
          <w:sz w:val="22"/>
          <w:szCs w:val="22"/>
        </w:rPr>
        <w:t>F</w:t>
      </w:r>
      <w:r w:rsidR="00AB591B" w:rsidRPr="00967641">
        <w:rPr>
          <w:rFonts w:ascii="Century Schoolbook" w:hAnsi="Century Schoolbook"/>
          <w:sz w:val="22"/>
          <w:szCs w:val="22"/>
        </w:rPr>
        <w:t xml:space="preserve">und expenditures in case of unforeseen needs or opportunities, in addition to meeting the cash flow </w:t>
      </w:r>
      <w:r w:rsidR="00AB591B" w:rsidRPr="00967641">
        <w:rPr>
          <w:rFonts w:ascii="Century Schoolbook" w:hAnsi="Century Schoolbook"/>
          <w:sz w:val="22"/>
          <w:szCs w:val="22"/>
        </w:rPr>
        <w:lastRenderedPageBreak/>
        <w:t xml:space="preserve">needs of the County.  The County currently has an </w:t>
      </w:r>
      <w:r w:rsidR="00201CC5" w:rsidRPr="00201CC5">
        <w:rPr>
          <w:rFonts w:ascii="Century Schoolbook" w:hAnsi="Century Schoolbook"/>
          <w:sz w:val="22"/>
          <w:szCs w:val="22"/>
          <w:highlight w:val="yellow"/>
        </w:rPr>
        <w:t>unassigned</w:t>
      </w:r>
      <w:r w:rsidR="00201CC5">
        <w:rPr>
          <w:rFonts w:ascii="Century Schoolbook" w:hAnsi="Century Schoolbook"/>
          <w:sz w:val="22"/>
          <w:szCs w:val="22"/>
        </w:rPr>
        <w:t xml:space="preserve"> </w:t>
      </w:r>
      <w:r w:rsidR="00AB591B" w:rsidRPr="00967641">
        <w:rPr>
          <w:rFonts w:ascii="Century Schoolbook" w:hAnsi="Century Schoolbook"/>
          <w:sz w:val="22"/>
          <w:szCs w:val="22"/>
        </w:rPr>
        <w:t xml:space="preserve">fund balance of </w:t>
      </w:r>
      <w:r w:rsidR="00E8097C">
        <w:rPr>
          <w:rFonts w:ascii="Century Schoolbook" w:hAnsi="Century Schoolbook"/>
          <w:sz w:val="22"/>
          <w:szCs w:val="22"/>
        </w:rPr>
        <w:t>8</w:t>
      </w:r>
      <w:r w:rsidR="008A7784" w:rsidRPr="00967641">
        <w:rPr>
          <w:rFonts w:ascii="Century Schoolbook" w:hAnsi="Century Schoolbook"/>
          <w:sz w:val="22"/>
          <w:szCs w:val="22"/>
        </w:rPr>
        <w:t>.</w:t>
      </w:r>
      <w:r w:rsidR="00F53551" w:rsidRPr="00967641">
        <w:rPr>
          <w:rFonts w:ascii="Century Schoolbook" w:hAnsi="Century Schoolbook"/>
          <w:sz w:val="22"/>
          <w:szCs w:val="22"/>
        </w:rPr>
        <w:t>4</w:t>
      </w:r>
      <w:r w:rsidR="00E8097C">
        <w:rPr>
          <w:rFonts w:ascii="Century Schoolbook" w:hAnsi="Century Schoolbook"/>
          <w:sz w:val="22"/>
          <w:szCs w:val="22"/>
        </w:rPr>
        <w:t>4</w:t>
      </w:r>
      <w:r w:rsidR="00E46525" w:rsidRPr="00967641">
        <w:rPr>
          <w:rFonts w:ascii="Century Schoolbook" w:hAnsi="Century Schoolbook"/>
          <w:sz w:val="22"/>
          <w:szCs w:val="22"/>
        </w:rPr>
        <w:t>% of general fund expenditures,</w:t>
      </w:r>
      <w:r w:rsidRPr="00967641">
        <w:rPr>
          <w:rFonts w:ascii="Century Schoolbook" w:hAnsi="Century Schoolbook"/>
          <w:sz w:val="22"/>
          <w:szCs w:val="22"/>
        </w:rPr>
        <w:t xml:space="preserve"> while total fund balance represents </w:t>
      </w:r>
      <w:r w:rsidR="00F53551" w:rsidRPr="00967641">
        <w:rPr>
          <w:rFonts w:ascii="Century Schoolbook" w:hAnsi="Century Schoolbook"/>
          <w:sz w:val="22"/>
          <w:szCs w:val="22"/>
        </w:rPr>
        <w:t>1</w:t>
      </w:r>
      <w:r w:rsidR="00905FED" w:rsidRPr="00967641">
        <w:rPr>
          <w:rFonts w:ascii="Century Schoolbook" w:hAnsi="Century Schoolbook"/>
          <w:sz w:val="22"/>
          <w:szCs w:val="22"/>
        </w:rPr>
        <w:t>8</w:t>
      </w:r>
      <w:r w:rsidR="00F53551" w:rsidRPr="00967641">
        <w:rPr>
          <w:rFonts w:ascii="Century Schoolbook" w:hAnsi="Century Schoolbook"/>
          <w:sz w:val="22"/>
          <w:szCs w:val="22"/>
        </w:rPr>
        <w:t>.</w:t>
      </w:r>
      <w:r w:rsidR="00905FED" w:rsidRPr="00967641">
        <w:rPr>
          <w:rFonts w:ascii="Century Schoolbook" w:hAnsi="Century Schoolbook"/>
          <w:sz w:val="22"/>
          <w:szCs w:val="22"/>
        </w:rPr>
        <w:t>2</w:t>
      </w:r>
      <w:r w:rsidR="00E8097C">
        <w:rPr>
          <w:rFonts w:ascii="Century Schoolbook" w:hAnsi="Century Schoolbook"/>
          <w:sz w:val="22"/>
          <w:szCs w:val="22"/>
        </w:rPr>
        <w:t>7</w:t>
      </w:r>
      <w:r w:rsidR="00E46525" w:rsidRPr="00967641">
        <w:rPr>
          <w:rFonts w:ascii="Century Schoolbook" w:hAnsi="Century Schoolbook"/>
          <w:sz w:val="22"/>
          <w:szCs w:val="22"/>
        </w:rPr>
        <w:t>%</w:t>
      </w:r>
      <w:r w:rsidRPr="00967641">
        <w:rPr>
          <w:rFonts w:ascii="Century Schoolbook" w:hAnsi="Century Schoolbook"/>
          <w:sz w:val="22"/>
          <w:szCs w:val="22"/>
        </w:rPr>
        <w:t xml:space="preserve"> of that same amount</w:t>
      </w:r>
      <w:r w:rsidR="000165BA" w:rsidRPr="00967641">
        <w:rPr>
          <w:rFonts w:ascii="Century Schoolbook" w:hAnsi="Century Schoolbook"/>
          <w:sz w:val="22"/>
          <w:szCs w:val="22"/>
        </w:rPr>
        <w:t xml:space="preserve">.  </w:t>
      </w:r>
    </w:p>
    <w:p w14:paraId="1F0BF281" w14:textId="6253F4FB" w:rsidR="00A73B11" w:rsidRDefault="0083006B" w:rsidP="00A73B11">
      <w:pPr>
        <w:jc w:val="both"/>
        <w:rPr>
          <w:rFonts w:ascii="Century Schoolbook" w:hAnsi="Century Schoolbook"/>
          <w:sz w:val="22"/>
          <w:szCs w:val="22"/>
        </w:rPr>
      </w:pPr>
      <w:r w:rsidRPr="00967641">
        <w:rPr>
          <w:rFonts w:ascii="Century Schoolbook" w:hAnsi="Century Schoolbook"/>
          <w:sz w:val="22"/>
          <w:szCs w:val="22"/>
        </w:rPr>
        <w:t xml:space="preserve">For </w:t>
      </w:r>
      <w:r w:rsidR="009C6F4E">
        <w:rPr>
          <w:rFonts w:ascii="Century Schoolbook" w:hAnsi="Century Schoolbook"/>
          <w:sz w:val="22"/>
          <w:szCs w:val="22"/>
        </w:rPr>
        <w:t>fiscal year 20</w:t>
      </w:r>
      <w:r w:rsidRPr="00967641">
        <w:rPr>
          <w:rFonts w:ascii="Century Schoolbook" w:hAnsi="Century Schoolbook"/>
          <w:sz w:val="22"/>
          <w:szCs w:val="22"/>
        </w:rPr>
        <w:t>2</w:t>
      </w:r>
      <w:r w:rsidR="00E8097C">
        <w:rPr>
          <w:rFonts w:ascii="Century Schoolbook" w:hAnsi="Century Schoolbook"/>
          <w:sz w:val="22"/>
          <w:szCs w:val="22"/>
        </w:rPr>
        <w:t>5</w:t>
      </w:r>
      <w:r w:rsidRPr="00967641">
        <w:rPr>
          <w:rFonts w:ascii="Century Schoolbook" w:hAnsi="Century Schoolbook"/>
          <w:sz w:val="22"/>
          <w:szCs w:val="22"/>
        </w:rPr>
        <w:t xml:space="preserve"> the total fund balance of the General Fund increased by $2,</w:t>
      </w:r>
      <w:r w:rsidR="00E8097C">
        <w:rPr>
          <w:rFonts w:ascii="Century Schoolbook" w:hAnsi="Century Schoolbook"/>
          <w:sz w:val="22"/>
          <w:szCs w:val="22"/>
        </w:rPr>
        <w:t>127</w:t>
      </w:r>
      <w:r w:rsidRPr="00967641">
        <w:rPr>
          <w:rFonts w:ascii="Century Schoolbook" w:hAnsi="Century Schoolbook"/>
          <w:sz w:val="22"/>
          <w:szCs w:val="22"/>
        </w:rPr>
        <w:t>,7</w:t>
      </w:r>
      <w:r w:rsidR="00E8097C">
        <w:rPr>
          <w:rFonts w:ascii="Century Schoolbook" w:hAnsi="Century Schoolbook"/>
          <w:sz w:val="22"/>
          <w:szCs w:val="22"/>
        </w:rPr>
        <w:t>32</w:t>
      </w:r>
      <w:r w:rsidRPr="00967641">
        <w:rPr>
          <w:rFonts w:ascii="Century Schoolbook" w:hAnsi="Century Schoolbook"/>
          <w:sz w:val="22"/>
          <w:szCs w:val="22"/>
        </w:rPr>
        <w:t xml:space="preserve"> or </w:t>
      </w:r>
      <w:r w:rsidR="003B0054" w:rsidRPr="00967641">
        <w:rPr>
          <w:rFonts w:ascii="Century Schoolbook" w:hAnsi="Century Schoolbook"/>
          <w:sz w:val="22"/>
          <w:szCs w:val="22"/>
        </w:rPr>
        <w:t>1</w:t>
      </w:r>
      <w:r w:rsidR="00E8097C">
        <w:rPr>
          <w:rFonts w:ascii="Century Schoolbook" w:hAnsi="Century Schoolbook"/>
          <w:sz w:val="22"/>
          <w:szCs w:val="22"/>
        </w:rPr>
        <w:t>5</w:t>
      </w:r>
      <w:r w:rsidR="003B0054" w:rsidRPr="00967641">
        <w:rPr>
          <w:rFonts w:ascii="Century Schoolbook" w:hAnsi="Century Schoolbook"/>
          <w:sz w:val="22"/>
          <w:szCs w:val="22"/>
        </w:rPr>
        <w:t>.</w:t>
      </w:r>
      <w:r w:rsidR="00E8097C">
        <w:rPr>
          <w:rFonts w:ascii="Century Schoolbook" w:hAnsi="Century Schoolbook"/>
          <w:sz w:val="22"/>
          <w:szCs w:val="22"/>
        </w:rPr>
        <w:t>74</w:t>
      </w:r>
      <w:r w:rsidRPr="00967641">
        <w:rPr>
          <w:rFonts w:ascii="Century Schoolbook" w:hAnsi="Century Schoolbook"/>
          <w:sz w:val="22"/>
          <w:szCs w:val="22"/>
        </w:rPr>
        <w:t>%.</w:t>
      </w:r>
      <w:r w:rsidR="00A73B11" w:rsidRPr="00967641">
        <w:rPr>
          <w:rFonts w:ascii="Century Schoolbook" w:hAnsi="Century Schoolbook"/>
          <w:sz w:val="22"/>
          <w:szCs w:val="22"/>
        </w:rPr>
        <w:t xml:space="preserve"> This increase resulted from improved tax collections and a staff reorganization that eliminated redundancy and increased efficiency</w:t>
      </w:r>
      <w:r w:rsidR="00313A85" w:rsidRPr="00967641">
        <w:rPr>
          <w:rFonts w:ascii="Century Schoolbook" w:hAnsi="Century Schoolbook"/>
          <w:sz w:val="22"/>
          <w:szCs w:val="22"/>
        </w:rPr>
        <w:t xml:space="preserve">. </w:t>
      </w:r>
      <w:r w:rsidR="00313A85" w:rsidRPr="009C6F4E">
        <w:rPr>
          <w:rFonts w:ascii="Century Schoolbook" w:hAnsi="Century Schoolbook"/>
          <w:sz w:val="22"/>
          <w:szCs w:val="22"/>
          <w:highlight w:val="yellow"/>
        </w:rPr>
        <w:t xml:space="preserve">Another significant contributing factor to the fund balance increase in the General Fund was an increase in the transfer from the American Rescue Plan Major Special Revenue Fund to </w:t>
      </w:r>
      <w:r w:rsidR="00DA60D3" w:rsidRPr="009C6F4E">
        <w:rPr>
          <w:rFonts w:ascii="Century Schoolbook" w:hAnsi="Century Schoolbook"/>
          <w:sz w:val="22"/>
          <w:szCs w:val="22"/>
          <w:highlight w:val="yellow"/>
        </w:rPr>
        <w:t>$1,500,000. These funds were used to reimburse the General Fund for premium pay and lost revenues</w:t>
      </w:r>
      <w:r w:rsidR="00E8097C">
        <w:rPr>
          <w:rFonts w:ascii="Century Schoolbook" w:hAnsi="Century Schoolbook"/>
          <w:sz w:val="22"/>
          <w:szCs w:val="22"/>
          <w:highlight w:val="yellow"/>
        </w:rPr>
        <w:t xml:space="preserve"> and completed American Rescue Plan expenditures</w:t>
      </w:r>
      <w:r w:rsidR="00DA60D3" w:rsidRPr="009C6F4E">
        <w:rPr>
          <w:rFonts w:ascii="Century Schoolbook" w:hAnsi="Century Schoolbook"/>
          <w:sz w:val="22"/>
          <w:szCs w:val="22"/>
          <w:highlight w:val="yellow"/>
        </w:rPr>
        <w:t>.</w:t>
      </w:r>
    </w:p>
    <w:p w14:paraId="2F0D86D0" w14:textId="68806C8F" w:rsidR="00D333D5" w:rsidRDefault="00D333D5" w:rsidP="00D333D5">
      <w:pPr>
        <w:spacing w:before="120"/>
        <w:jc w:val="both"/>
        <w:rPr>
          <w:rFonts w:ascii="Century Schoolbook" w:hAnsi="Century Schoolbook"/>
          <w:sz w:val="22"/>
          <w:szCs w:val="22"/>
        </w:rPr>
      </w:pPr>
      <w:r>
        <w:rPr>
          <w:rFonts w:ascii="Century Schoolbook" w:hAnsi="Century Schoolbook"/>
          <w:noProof/>
          <w:sz w:val="22"/>
          <w:szCs w:val="22"/>
        </w:rPr>
        <mc:AlternateContent>
          <mc:Choice Requires="wps">
            <w:drawing>
              <wp:anchor distT="0" distB="0" distL="114300" distR="114300" simplePos="0" relativeHeight="251681792" behindDoc="0" locked="0" layoutInCell="1" allowOverlap="1" wp14:anchorId="21D19D91" wp14:editId="28FC6644">
                <wp:simplePos x="0" y="0"/>
                <wp:positionH relativeFrom="column">
                  <wp:posOffset>-71120</wp:posOffset>
                </wp:positionH>
                <wp:positionV relativeFrom="paragraph">
                  <wp:posOffset>140030</wp:posOffset>
                </wp:positionV>
                <wp:extent cx="6627571" cy="936346"/>
                <wp:effectExtent l="0" t="0" r="20955" b="16510"/>
                <wp:wrapNone/>
                <wp:docPr id="1705321053" name="Rectangle 13"/>
                <wp:cNvGraphicFramePr/>
                <a:graphic xmlns:a="http://schemas.openxmlformats.org/drawingml/2006/main">
                  <a:graphicData uri="http://schemas.microsoft.com/office/word/2010/wordprocessingShape">
                    <wps:wsp>
                      <wps:cNvSpPr/>
                      <wps:spPr>
                        <a:xfrm>
                          <a:off x="0" y="0"/>
                          <a:ext cx="6627571" cy="936346"/>
                        </a:xfrm>
                        <a:prstGeom prst="rect">
                          <a:avLst/>
                        </a:prstGeom>
                        <a:noFill/>
                        <a:ln w="6350">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0A310BBB" id="Rectangle 13" o:spid="_x0000_s1026" style="position:absolute;margin-left:-5.6pt;margin-top:11.05pt;width:521.85pt;height:73.75pt;z-index:25168179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Fg1BgQIAAGcFAAAOAAAAZHJzL2Uyb0RvYy54bWysVFFP2zAQfp+0/2D5fSQpbRkVKapATJMQ&#10;IGDi2Tg2ieT4vLPbtPv1OztpWjG0h2kvjp27++7u83e+uNy2hm0U+gZsyYuTnDNlJVSNfSv5j+eb&#10;L18580HYShiwquQ75fnl8vOni84t1ARqMJVCRiDWLzpX8joEt8gyL2vVCn8CTlkyasBWBDriW1ah&#10;6Ai9Ndkkz+dZB1g5BKm8p7/XvZEvE77WSoZ7rb0KzJScagtpxbS+xjVbXojFGwpXN3IoQ/xDFa1o&#10;LCUdoa5FEGyNzR9QbSMRPOhwIqHNQOtGqtQDdVPk77p5qoVTqRcix7uRJv//YOXd5sk9INHQOb/w&#10;tI1dbDW28Uv1sW0iazeSpbaBSfo5n0/OZmcFZ5Js56fz0+k8spkdoh368E1By+Km5EiXkTgSm1sf&#10;ete9S0xm4aYxJl2IsayjDKezPAV4ME0VjdEtSUNdGWQbQZcatsWQ9siLijCWajn0lHZhZ1SEMPZR&#10;adZU1MWkTxDldsAUUiobit5Ui0r1qYpZnifFEPxYReo4AUZkTUWO2APAx9h9/4N/DFVJrWPw0Pnf&#10;gseIlBlsGIPbxgJ+1JmhrobMvf+epJ6ayNIrVLsHZAj9rHgnbxq6v1vhw4NAGg4aIxr4cE+LNkD3&#10;BMOOsxrw10f/oz9plqycdTRsJfc/1wIVZ+a7JTWfF9NpnM50mM7OJnTAY8vrscWu2yugqyftUXVp&#10;G/2D2W81QvtC78IqZiWTsJJyl1wG3B+uQv8I0Msi1WqV3GginQi39snJCB5Zjfp83r4IdIOIA8n/&#10;DvaDKRbvtNz7xkgLq3UA3SShH3gd+KZpTsIZXp74XByfk9fhfVz+BgAA//8DAFBLAwQUAAYACAAA&#10;ACEAo9c8Ht0AAAALAQAADwAAAGRycy9kb3ducmV2LnhtbEyPwU7DMAyG70i8Q2QkblvaTFSj1J3Q&#10;JC5wWpk4Z43XVjRO1aRbeHuyE9xs+dPv76920Y7iQrMfHCPk6wwEcevMwB3C8fNttQXhg2ajR8eE&#10;8EMedvX9XaVL4658oEsTOpFC2JcaoQ9hKqX0bU9W+7WbiNPt7GarQ1rnTppZX1O4HaXKskJaPXD6&#10;0OuJ9j21381iEb62B9Md43tjPzbL/qwKb2PwiI8P8fUFRKAY/mC46Sd1qJPTyS1svBgRVnmuEoqg&#10;VA7iBmQb9QTilKbiuQBZV/J/h/oXAAD//wMAUEsBAi0AFAAGAAgAAAAhALaDOJL+AAAA4QEAABMA&#10;AAAAAAAAAAAAAAAAAAAAAFtDb250ZW50X1R5cGVzXS54bWxQSwECLQAUAAYACAAAACEAOP0h/9YA&#10;AACUAQAACwAAAAAAAAAAAAAAAAAvAQAAX3JlbHMvLnJlbHNQSwECLQAUAAYACAAAACEAShYNQYEC&#10;AABnBQAADgAAAAAAAAAAAAAAAAAuAgAAZHJzL2Uyb0RvYy54bWxQSwECLQAUAAYACAAAACEAo9c8&#10;Ht0AAAALAQAADwAAAAAAAAAAAAAAAADbBAAAZHJzL2Rvd25yZXYueG1sUEsFBgAAAAAEAAQA8wAA&#10;AOUFAAAAAA==&#10;" filled="f" strokecolor="black [3213]" strokeweight=".5pt"/>
            </w:pict>
          </mc:Fallback>
        </mc:AlternateContent>
      </w:r>
    </w:p>
    <w:p w14:paraId="60A51025" w14:textId="77777777" w:rsidR="00D333D5" w:rsidRPr="00D333D5" w:rsidRDefault="00D333D5" w:rsidP="00D333D5">
      <w:pPr>
        <w:jc w:val="both"/>
        <w:rPr>
          <w:rFonts w:ascii="Century Schoolbook" w:hAnsi="Century Schoolbook"/>
          <w:color w:val="0000FF"/>
          <w:sz w:val="22"/>
          <w:szCs w:val="22"/>
          <w:u w:val="single"/>
        </w:rPr>
      </w:pPr>
      <w:r w:rsidRPr="00D333D5">
        <w:rPr>
          <w:rFonts w:ascii="Century Schoolbook" w:hAnsi="Century Schoolbook"/>
          <w:b/>
          <w:sz w:val="22"/>
          <w:szCs w:val="22"/>
        </w:rPr>
        <w:t>Note to Preparer:</w:t>
      </w:r>
      <w:r w:rsidRPr="00D333D5">
        <w:rPr>
          <w:rFonts w:ascii="Century Schoolbook" w:hAnsi="Century Schoolbook"/>
          <w:sz w:val="22"/>
          <w:szCs w:val="22"/>
        </w:rPr>
        <w:t xml:space="preserve"> “Additional Worksheet Tools” at the following link are provided to assist with the calculation of Fund Balance Available for Appropriation (FBA) and Restricted for Stabilization by State Statute: </w:t>
      </w:r>
      <w:hyperlink r:id="rId18" w:anchor="additional-worksheet-tools" w:history="1">
        <w:r w:rsidRPr="00D333D5">
          <w:rPr>
            <w:rStyle w:val="Hyperlink"/>
            <w:rFonts w:ascii="Century Schoolbook" w:hAnsi="Century Schoolbook"/>
            <w:sz w:val="22"/>
            <w:szCs w:val="22"/>
          </w:rPr>
          <w:t>https://www.nctreasurer.com/state-and-local-government-finance-division/local-government-commission/municipalities-financial-statement-resources#additional-worksheet-tools</w:t>
        </w:r>
      </w:hyperlink>
      <w:r w:rsidRPr="00D333D5">
        <w:rPr>
          <w:rFonts w:ascii="Century Schoolbook" w:hAnsi="Century Schoolbook"/>
          <w:sz w:val="22"/>
          <w:szCs w:val="22"/>
        </w:rPr>
        <w:t xml:space="preserve"> </w:t>
      </w:r>
    </w:p>
    <w:p w14:paraId="1E147BB8" w14:textId="0FC73344" w:rsidR="00052E17" w:rsidRPr="00967641" w:rsidRDefault="00052E17" w:rsidP="00291610">
      <w:pPr>
        <w:jc w:val="both"/>
        <w:rPr>
          <w:rFonts w:ascii="Century Schoolbook" w:hAnsi="Century Schoolbook"/>
          <w:sz w:val="22"/>
          <w:szCs w:val="22"/>
        </w:rPr>
      </w:pPr>
    </w:p>
    <w:p w14:paraId="68067358" w14:textId="5A83E749" w:rsidR="00905FED" w:rsidRPr="00967641" w:rsidRDefault="00905FED" w:rsidP="00291610">
      <w:pPr>
        <w:jc w:val="both"/>
        <w:rPr>
          <w:rFonts w:ascii="Century Schoolbook" w:hAnsi="Century Schoolbook"/>
          <w:sz w:val="22"/>
          <w:szCs w:val="22"/>
        </w:rPr>
      </w:pPr>
    </w:p>
    <w:p w14:paraId="749AA11D" w14:textId="26816494" w:rsidR="00B7399E" w:rsidRPr="00967641" w:rsidRDefault="00A73B11" w:rsidP="006E3337">
      <w:pPr>
        <w:jc w:val="both"/>
        <w:rPr>
          <w:rFonts w:ascii="Century Schoolbook" w:hAnsi="Century Schoolbook"/>
          <w:sz w:val="22"/>
          <w:szCs w:val="22"/>
        </w:rPr>
      </w:pPr>
      <w:r w:rsidRPr="001F3EAB">
        <w:rPr>
          <w:rFonts w:ascii="Century Schoolbook" w:hAnsi="Century Schoolbook"/>
          <w:sz w:val="22"/>
          <w:szCs w:val="22"/>
        </w:rPr>
        <w:t>One other governmental fund of note was the School Capital Projects Non-Major Governmental Fund. For FY</w:t>
      </w:r>
      <w:r w:rsidR="00D333D5">
        <w:rPr>
          <w:rFonts w:ascii="Century Schoolbook" w:hAnsi="Century Schoolbook"/>
          <w:sz w:val="22"/>
          <w:szCs w:val="22"/>
        </w:rPr>
        <w:t xml:space="preserve"> 20</w:t>
      </w:r>
      <w:r w:rsidRPr="001F3EAB">
        <w:rPr>
          <w:rFonts w:ascii="Century Schoolbook" w:hAnsi="Century Schoolbook"/>
          <w:sz w:val="22"/>
          <w:szCs w:val="22"/>
        </w:rPr>
        <w:t>2</w:t>
      </w:r>
      <w:r w:rsidR="00E8097C" w:rsidRPr="001F3EAB">
        <w:rPr>
          <w:rFonts w:ascii="Century Schoolbook" w:hAnsi="Century Schoolbook"/>
          <w:sz w:val="22"/>
          <w:szCs w:val="22"/>
        </w:rPr>
        <w:t>5</w:t>
      </w:r>
      <w:r w:rsidRPr="001F3EAB">
        <w:rPr>
          <w:rFonts w:ascii="Century Schoolbook" w:hAnsi="Century Schoolbook"/>
          <w:sz w:val="22"/>
          <w:szCs w:val="22"/>
        </w:rPr>
        <w:t xml:space="preserve"> the</w:t>
      </w:r>
      <w:r w:rsidR="003A3CEB" w:rsidRPr="001F3EAB">
        <w:rPr>
          <w:rFonts w:ascii="Century Schoolbook" w:hAnsi="Century Schoolbook"/>
          <w:sz w:val="22"/>
          <w:szCs w:val="22"/>
        </w:rPr>
        <w:t xml:space="preserve"> revenues and other financing sources of the Fund exceeded the expenditures and other financing uses</w:t>
      </w:r>
      <w:r w:rsidR="008E7B3D" w:rsidRPr="001F3EAB">
        <w:rPr>
          <w:rFonts w:ascii="Century Schoolbook" w:hAnsi="Century Schoolbook"/>
          <w:sz w:val="22"/>
          <w:szCs w:val="22"/>
        </w:rPr>
        <w:t xml:space="preserve"> by</w:t>
      </w:r>
      <w:r w:rsidR="008C4DE6" w:rsidRPr="001F3EAB">
        <w:rPr>
          <w:rFonts w:ascii="Century Schoolbook" w:hAnsi="Century Schoolbook"/>
          <w:sz w:val="22"/>
          <w:szCs w:val="22"/>
        </w:rPr>
        <w:t xml:space="preserve"> $231,820 which resulted in an increase in total fund balance of 68.79%. While certainly a positive outcome </w:t>
      </w:r>
      <w:r w:rsidR="00CA2569" w:rsidRPr="001F3EAB">
        <w:rPr>
          <w:rFonts w:ascii="Century Schoolbook" w:hAnsi="Century Schoolbook"/>
          <w:sz w:val="22"/>
          <w:szCs w:val="22"/>
        </w:rPr>
        <w:t>for the year,</w:t>
      </w:r>
      <w:r w:rsidR="00C20E53" w:rsidRPr="001F3EAB">
        <w:rPr>
          <w:rFonts w:ascii="Century Schoolbook" w:hAnsi="Century Schoolbook"/>
          <w:sz w:val="22"/>
          <w:szCs w:val="22"/>
        </w:rPr>
        <w:t xml:space="preserve"> $558,550 of</w:t>
      </w:r>
      <w:r w:rsidR="00CA2569" w:rsidRPr="001F3EAB">
        <w:rPr>
          <w:rFonts w:ascii="Century Schoolbook" w:hAnsi="Century Schoolbook"/>
          <w:sz w:val="22"/>
          <w:szCs w:val="22"/>
        </w:rPr>
        <w:t xml:space="preserve"> the total fund balance of $568,820</w:t>
      </w:r>
      <w:r w:rsidR="00C20E53" w:rsidRPr="001F3EAB">
        <w:rPr>
          <w:rFonts w:ascii="Century Schoolbook" w:hAnsi="Century Schoolbook"/>
          <w:sz w:val="22"/>
          <w:szCs w:val="22"/>
        </w:rPr>
        <w:t xml:space="preserve"> is restricted for specific purposes of the fund which</w:t>
      </w:r>
      <w:r w:rsidR="004E17CA" w:rsidRPr="001F3EAB">
        <w:rPr>
          <w:rFonts w:ascii="Century Schoolbook" w:hAnsi="Century Schoolbook"/>
          <w:sz w:val="22"/>
          <w:szCs w:val="22"/>
        </w:rPr>
        <w:t xml:space="preserve"> mainly</w:t>
      </w:r>
      <w:r w:rsidR="00C20E53" w:rsidRPr="001F3EAB">
        <w:rPr>
          <w:rFonts w:ascii="Century Schoolbook" w:hAnsi="Century Schoolbook"/>
          <w:sz w:val="22"/>
          <w:szCs w:val="22"/>
        </w:rPr>
        <w:t xml:space="preserve"> include </w:t>
      </w:r>
      <w:r w:rsidR="004E17CA" w:rsidRPr="001F3EAB">
        <w:rPr>
          <w:rFonts w:ascii="Century Schoolbook" w:hAnsi="Century Schoolbook"/>
          <w:sz w:val="22"/>
          <w:szCs w:val="22"/>
        </w:rPr>
        <w:t>spending for various property improvements for use by the Carolina County Board of Education.</w:t>
      </w:r>
    </w:p>
    <w:p w14:paraId="29550F37" w14:textId="77777777" w:rsidR="00A73B11" w:rsidRPr="00967641" w:rsidRDefault="00A73B11" w:rsidP="006E3337">
      <w:pPr>
        <w:jc w:val="both"/>
        <w:rPr>
          <w:rFonts w:ascii="Century Schoolbook" w:hAnsi="Century Schoolbook"/>
          <w:b/>
          <w:bCs/>
          <w:sz w:val="22"/>
          <w:szCs w:val="22"/>
        </w:rPr>
      </w:pPr>
    </w:p>
    <w:p w14:paraId="46C1B2DB" w14:textId="56D3D09F" w:rsidR="00DB2929" w:rsidRPr="00967641" w:rsidRDefault="00FD02BA" w:rsidP="006E3337">
      <w:pPr>
        <w:jc w:val="both"/>
        <w:rPr>
          <w:rFonts w:ascii="Century Schoolbook" w:hAnsi="Century Schoolbook"/>
          <w:sz w:val="22"/>
          <w:szCs w:val="22"/>
        </w:rPr>
      </w:pPr>
      <w:r w:rsidRPr="00967641">
        <w:rPr>
          <w:rFonts w:ascii="Century Schoolbook" w:hAnsi="Century Schoolbook"/>
          <w:b/>
          <w:bCs/>
          <w:sz w:val="22"/>
          <w:szCs w:val="22"/>
        </w:rPr>
        <w:t>General Fund Budgetary Highlights</w:t>
      </w:r>
      <w:r w:rsidR="009858D1" w:rsidRPr="00967641">
        <w:rPr>
          <w:rFonts w:ascii="Century Schoolbook" w:hAnsi="Century Schoolbook"/>
          <w:b/>
          <w:bCs/>
          <w:sz w:val="22"/>
          <w:szCs w:val="22"/>
        </w:rPr>
        <w:t>.</w:t>
      </w:r>
      <w:r w:rsidRPr="00967641">
        <w:rPr>
          <w:rFonts w:ascii="Century Schoolbook" w:hAnsi="Century Schoolbook"/>
          <w:sz w:val="22"/>
          <w:szCs w:val="22"/>
        </w:rPr>
        <w:t xml:space="preserve">  During the fiscal year, the County revised the budget on several occasions.  Generally, budget amendments fall into one of three categories:  1) amendments made to adjust the estimates that are used to prepare the original budget ordinance once exact information is available; 2) amendments made to recognize new funding amounts from external sources, such as Federal and State grants; and 3) increases in appropriations that become necessary to maintain services. Total amendments to the General Fund </w:t>
      </w:r>
      <w:r w:rsidR="00897A97" w:rsidRPr="00967641">
        <w:rPr>
          <w:rFonts w:ascii="Century Schoolbook" w:hAnsi="Century Schoolbook"/>
          <w:sz w:val="22"/>
          <w:szCs w:val="22"/>
        </w:rPr>
        <w:t xml:space="preserve">increased </w:t>
      </w:r>
      <w:r w:rsidR="00DB2929" w:rsidRPr="00967641">
        <w:rPr>
          <w:rFonts w:ascii="Century Schoolbook" w:hAnsi="Century Schoolbook"/>
          <w:sz w:val="22"/>
          <w:szCs w:val="22"/>
        </w:rPr>
        <w:t>total</w:t>
      </w:r>
      <w:r w:rsidR="008E7119" w:rsidRPr="00967641">
        <w:rPr>
          <w:rFonts w:ascii="Century Schoolbook" w:hAnsi="Century Schoolbook"/>
          <w:sz w:val="22"/>
          <w:szCs w:val="22"/>
        </w:rPr>
        <w:t xml:space="preserve"> </w:t>
      </w:r>
      <w:r w:rsidRPr="00967641">
        <w:rPr>
          <w:rFonts w:ascii="Century Schoolbook" w:hAnsi="Century Schoolbook"/>
          <w:sz w:val="22"/>
          <w:szCs w:val="22"/>
        </w:rPr>
        <w:t xml:space="preserve">revenues by </w:t>
      </w:r>
      <w:r w:rsidRPr="00BA097D">
        <w:rPr>
          <w:rFonts w:ascii="Century Schoolbook" w:hAnsi="Century Schoolbook"/>
          <w:sz w:val="22"/>
          <w:szCs w:val="22"/>
          <w:highlight w:val="yellow"/>
        </w:rPr>
        <w:t>$</w:t>
      </w:r>
      <w:r w:rsidR="002254E2" w:rsidRPr="00BA097D">
        <w:rPr>
          <w:rFonts w:ascii="Century Schoolbook" w:hAnsi="Century Schoolbook"/>
          <w:sz w:val="22"/>
          <w:szCs w:val="22"/>
          <w:highlight w:val="yellow"/>
        </w:rPr>
        <w:t>1</w:t>
      </w:r>
      <w:r w:rsidR="0069432F" w:rsidRPr="00BA097D">
        <w:rPr>
          <w:rFonts w:ascii="Century Schoolbook" w:hAnsi="Century Schoolbook"/>
          <w:sz w:val="22"/>
          <w:szCs w:val="22"/>
          <w:highlight w:val="yellow"/>
        </w:rPr>
        <w:t>,</w:t>
      </w:r>
      <w:r w:rsidR="00BA097D" w:rsidRPr="00BA097D">
        <w:rPr>
          <w:rFonts w:ascii="Century Schoolbook" w:hAnsi="Century Schoolbook"/>
          <w:sz w:val="22"/>
          <w:szCs w:val="22"/>
          <w:highlight w:val="yellow"/>
        </w:rPr>
        <w:t>524,996</w:t>
      </w:r>
      <w:r w:rsidR="0081332B" w:rsidRPr="00967641">
        <w:rPr>
          <w:rFonts w:ascii="Century Schoolbook" w:hAnsi="Century Schoolbook"/>
          <w:sz w:val="22"/>
          <w:szCs w:val="22"/>
        </w:rPr>
        <w:t>.</w:t>
      </w:r>
      <w:r w:rsidR="00DB2929" w:rsidRPr="00967641">
        <w:rPr>
          <w:rFonts w:ascii="Century Schoolbook" w:hAnsi="Century Schoolbook"/>
          <w:sz w:val="22"/>
          <w:szCs w:val="22"/>
        </w:rPr>
        <w:t xml:space="preserve"> </w:t>
      </w:r>
      <w:r w:rsidR="00DB2929" w:rsidRPr="001F3EAB">
        <w:rPr>
          <w:rFonts w:ascii="Century Schoolbook" w:hAnsi="Century Schoolbook"/>
          <w:sz w:val="22"/>
          <w:szCs w:val="22"/>
        </w:rPr>
        <w:t xml:space="preserve">Further, amendments were made to increase the transfers from other funds by $2,120,227. </w:t>
      </w:r>
      <w:r w:rsidR="002B1C55" w:rsidRPr="001F3EAB">
        <w:rPr>
          <w:rFonts w:ascii="Century Schoolbook" w:hAnsi="Century Schoolbook"/>
          <w:sz w:val="22"/>
          <w:szCs w:val="22"/>
        </w:rPr>
        <w:t xml:space="preserve">These amendments related to transfers from the American Rescue Plan </w:t>
      </w:r>
      <w:r w:rsidR="00BA097D" w:rsidRPr="00BA097D">
        <w:rPr>
          <w:rFonts w:ascii="Century Schoolbook" w:hAnsi="Century Schoolbook"/>
          <w:sz w:val="22"/>
          <w:szCs w:val="22"/>
          <w:highlight w:val="yellow"/>
        </w:rPr>
        <w:t>Fund</w:t>
      </w:r>
      <w:r w:rsidR="00BA097D">
        <w:rPr>
          <w:rFonts w:ascii="Century Schoolbook" w:hAnsi="Century Schoolbook"/>
          <w:sz w:val="22"/>
          <w:szCs w:val="22"/>
        </w:rPr>
        <w:t xml:space="preserve"> </w:t>
      </w:r>
      <w:r w:rsidR="002B1C55" w:rsidRPr="001F3EAB">
        <w:rPr>
          <w:rFonts w:ascii="Century Schoolbook" w:hAnsi="Century Schoolbook"/>
          <w:sz w:val="22"/>
          <w:szCs w:val="22"/>
        </w:rPr>
        <w:t>for premium pay and lost revenues and transfers from the School Capital Projects Fund of lottery proceeds that were used for General Fund debt service payments. The amounts for these transfers were not known when the original budget was adopted.</w:t>
      </w:r>
    </w:p>
    <w:p w14:paraId="1E072211" w14:textId="46D55F09" w:rsidR="00DB2929" w:rsidRDefault="00D333D5" w:rsidP="006E3337">
      <w:pPr>
        <w:jc w:val="both"/>
        <w:rPr>
          <w:rFonts w:ascii="Century Schoolbook" w:hAnsi="Century Schoolbook"/>
          <w:sz w:val="22"/>
          <w:szCs w:val="22"/>
        </w:rPr>
      </w:pPr>
      <w:r>
        <w:rPr>
          <w:rFonts w:ascii="Century Schoolbook" w:hAnsi="Century Schoolbook"/>
          <w:noProof/>
          <w:sz w:val="22"/>
          <w:szCs w:val="22"/>
        </w:rPr>
        <mc:AlternateContent>
          <mc:Choice Requires="wps">
            <w:drawing>
              <wp:anchor distT="0" distB="0" distL="114300" distR="114300" simplePos="0" relativeHeight="251683840" behindDoc="0" locked="0" layoutInCell="1" allowOverlap="1" wp14:anchorId="3D5EC665" wp14:editId="180330D7">
                <wp:simplePos x="0" y="0"/>
                <wp:positionH relativeFrom="margin">
                  <wp:posOffset>-122530</wp:posOffset>
                </wp:positionH>
                <wp:positionV relativeFrom="paragraph">
                  <wp:posOffset>94107</wp:posOffset>
                </wp:positionV>
                <wp:extent cx="6627571" cy="540868"/>
                <wp:effectExtent l="0" t="0" r="20955" b="12065"/>
                <wp:wrapNone/>
                <wp:docPr id="193108763" name="Rectangle 13"/>
                <wp:cNvGraphicFramePr/>
                <a:graphic xmlns:a="http://schemas.openxmlformats.org/drawingml/2006/main">
                  <a:graphicData uri="http://schemas.microsoft.com/office/word/2010/wordprocessingShape">
                    <wps:wsp>
                      <wps:cNvSpPr/>
                      <wps:spPr>
                        <a:xfrm>
                          <a:off x="0" y="0"/>
                          <a:ext cx="6627571" cy="540868"/>
                        </a:xfrm>
                        <a:prstGeom prst="rect">
                          <a:avLst/>
                        </a:prstGeom>
                        <a:noFill/>
                        <a:ln w="6350">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687F2A61" id="Rectangle 13" o:spid="_x0000_s1026" style="position:absolute;margin-left:-9.65pt;margin-top:7.4pt;width:521.85pt;height:42.6pt;z-index:251683840;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LV9QgQIAAGcFAAAOAAAAZHJzL2Uyb0RvYy54bWysVMFu2zAMvQ/YPwi6r7azJO2COkXQosOA&#10;og3WDj2rslQbkEWNUuJkXz9KdpygK3YYdpElk3wknx51ebVrDdsq9A3YkhdnOWfKSqga+1ryH0+3&#10;ny4480HYShiwquR75fnV8uOHy84t1ARqMJVCRiDWLzpX8joEt8gyL2vVCn8GTlkyasBWBDria1ah&#10;6Ai9Ndkkz+dZB1g5BKm8p783vZEvE77WSoYHrb0KzJScagtpxbS+xDVbXorFKwpXN3IoQ/xDFa1o&#10;LCUdoW5EEGyDzR9QbSMRPOhwJqHNQOtGqtQDdVPkb7p5rIVTqRcix7uRJv//YOX99tGtkWjonF94&#10;2sYudhrb+KX62C6RtR/JUrvAJP2czyfns/OCM0m22TS/mF9ENrNjtEMfvipoWdyUHOkyEkdie+dD&#10;73pwicks3DbGpAsxlnWU4fMsTwEeTFNFY3RL0lDXBtlW0KWGXTGkPfGiIoylWo49pV3YGxUhjP2u&#10;NGsq6mLSJ4hyO2IKKZUNRW+qRaX6VMUsz5NiCH6sInWcACOypiJH7AHgfey+/8E/hqqk1jF46Pxv&#10;wWNEygw2jMFtYwHf68xQV0Pm3v9AUk9NZOkFqv0aGUI/K97J24bu7074sBZIw0FjRAMfHmjRBuie&#10;YNhxVgP+eu9/9CfNkpWzjoat5P7nRqDizHyzpOYvxXQapzMdprPzCR3w1PJyarGb9hro6kl7VF3a&#10;Rv9gDluN0D7Tu7CKWckkrKTcJZcBD4fr0D8C9LJItVolN5pIJ8KdfXQygkdWoz6fds8C3SDiQPK/&#10;h8NgisUbLfe+MdLCahNAN0noR14Hvmmak3CGlyc+F6fn5HV8H5e/AQAA//8DAFBLAwQUAAYACAAA&#10;ACEAfL4kz90AAAALAQAADwAAAGRycy9kb3ducmV2LnhtbEyPwW7CMBBE75X6D9Yi9QY2IUI0jYMq&#10;pF7aEynibOIliYjXUexA+vfdnNrbjuZpdibfT64TdxxC60nDeqVAIFXetlRrOH1/LHcgQjRkTecJ&#10;NfxggH3x/JSbzPoHHfFexlpwCIXMaGhi7DMpQ9WgM2HleyT2rn5wJrIcamkH8+Bw18lEqa10piX+&#10;0JgeDw1Wt3J0Gs67o61P02fpvjbj4Zpsg5ti0PplMb2/gYg4xT8Y5vpcHQrudPEj2SA6Dcv164ZR&#10;NlKeMAMqSVMQl/lSCmSRy/8bil8AAAD//wMAUEsBAi0AFAAGAAgAAAAhALaDOJL+AAAA4QEAABMA&#10;AAAAAAAAAAAAAAAAAAAAAFtDb250ZW50X1R5cGVzXS54bWxQSwECLQAUAAYACAAAACEAOP0h/9YA&#10;AACUAQAACwAAAAAAAAAAAAAAAAAvAQAAX3JlbHMvLnJlbHNQSwECLQAUAAYACAAAACEA9i1fUIEC&#10;AABnBQAADgAAAAAAAAAAAAAAAAAuAgAAZHJzL2Uyb0RvYy54bWxQSwECLQAUAAYACAAAACEAfL4k&#10;z90AAAALAQAADwAAAAAAAAAAAAAAAADbBAAAZHJzL2Rvd25yZXYueG1sUEsFBgAAAAAEAAQA8wAA&#10;AOUFAAAAAA==&#10;" filled="f" strokecolor="black [3213]" strokeweight=".5pt">
                <w10:wrap anchorx="margin"/>
              </v:rect>
            </w:pict>
          </mc:Fallback>
        </mc:AlternateContent>
      </w:r>
    </w:p>
    <w:p w14:paraId="4FC96A48" w14:textId="243E3C59" w:rsidR="00D333D5" w:rsidRPr="00D333D5" w:rsidRDefault="00D333D5" w:rsidP="00D333D5">
      <w:pPr>
        <w:jc w:val="both"/>
        <w:rPr>
          <w:rFonts w:ascii="Century Schoolbook" w:hAnsi="Century Schoolbook"/>
          <w:sz w:val="22"/>
          <w:szCs w:val="22"/>
        </w:rPr>
      </w:pPr>
      <w:r w:rsidRPr="00D333D5">
        <w:rPr>
          <w:rFonts w:ascii="Century Schoolbook" w:hAnsi="Century Schoolbook"/>
          <w:b/>
          <w:bCs/>
          <w:sz w:val="22"/>
          <w:szCs w:val="22"/>
        </w:rPr>
        <w:t>Note to preparer</w:t>
      </w:r>
      <w:r>
        <w:rPr>
          <w:rFonts w:ascii="Century Schoolbook" w:hAnsi="Century Schoolbook"/>
          <w:b/>
          <w:bCs/>
          <w:sz w:val="22"/>
          <w:szCs w:val="22"/>
        </w:rPr>
        <w:t xml:space="preserve">: </w:t>
      </w:r>
      <w:r w:rsidRPr="00D333D5">
        <w:rPr>
          <w:rFonts w:ascii="Century Schoolbook" w:hAnsi="Century Schoolbook"/>
          <w:sz w:val="22"/>
          <w:szCs w:val="22"/>
        </w:rPr>
        <w:t>Insert here a brief discussion about differences between budgeted and actual numbers and why this occurs, if material.</w:t>
      </w:r>
    </w:p>
    <w:p w14:paraId="6555A2CE" w14:textId="77777777" w:rsidR="00D333D5" w:rsidRDefault="00D333D5"/>
    <w:p w14:paraId="7CFF3308" w14:textId="77777777" w:rsidR="00D333D5" w:rsidRDefault="00D333D5"/>
    <w:p w14:paraId="39B7F2F6" w14:textId="5EC17492" w:rsidR="00201CC5" w:rsidRPr="00BA097D" w:rsidRDefault="00201CC5" w:rsidP="00291610">
      <w:pPr>
        <w:jc w:val="both"/>
        <w:rPr>
          <w:rFonts w:ascii="Century Schoolbook" w:hAnsi="Century Schoolbook"/>
          <w:sz w:val="22"/>
          <w:szCs w:val="22"/>
          <w:highlight w:val="yellow"/>
        </w:rPr>
      </w:pPr>
      <w:r w:rsidRPr="00BA097D">
        <w:rPr>
          <w:rFonts w:ascii="Century Schoolbook" w:hAnsi="Century Schoolbook"/>
          <w:b/>
          <w:bCs/>
          <w:sz w:val="22"/>
          <w:szCs w:val="22"/>
          <w:highlight w:val="yellow"/>
        </w:rPr>
        <w:t>Other Major Governmental Funds.</w:t>
      </w:r>
      <w:r w:rsidRPr="00BA097D">
        <w:rPr>
          <w:rFonts w:ascii="Century Schoolbook" w:hAnsi="Century Schoolbook"/>
          <w:sz w:val="22"/>
          <w:szCs w:val="22"/>
          <w:highlight w:val="yellow"/>
        </w:rPr>
        <w:t xml:space="preserve"> There are two other major governmental funds, the American Rescue Plan Fund and the Opioid Settlement Fund.</w:t>
      </w:r>
    </w:p>
    <w:p w14:paraId="66B32415" w14:textId="77777777" w:rsidR="00201CC5" w:rsidRPr="00BA097D" w:rsidRDefault="00201CC5" w:rsidP="00291610">
      <w:pPr>
        <w:jc w:val="both"/>
        <w:rPr>
          <w:rFonts w:ascii="Century Schoolbook" w:hAnsi="Century Schoolbook"/>
          <w:sz w:val="22"/>
          <w:szCs w:val="22"/>
          <w:highlight w:val="yellow"/>
        </w:rPr>
      </w:pPr>
    </w:p>
    <w:p w14:paraId="15C651ED" w14:textId="5E3B5CD0" w:rsidR="00201CC5" w:rsidRPr="00BA097D" w:rsidRDefault="00201CC5" w:rsidP="00291610">
      <w:pPr>
        <w:jc w:val="both"/>
        <w:rPr>
          <w:rFonts w:ascii="Century Schoolbook" w:hAnsi="Century Schoolbook"/>
          <w:sz w:val="22"/>
          <w:szCs w:val="22"/>
          <w:highlight w:val="yellow"/>
        </w:rPr>
      </w:pPr>
      <w:r w:rsidRPr="00BA097D">
        <w:rPr>
          <w:rFonts w:ascii="Century Schoolbook" w:hAnsi="Century Schoolbook"/>
          <w:sz w:val="22"/>
          <w:szCs w:val="22"/>
          <w:highlight w:val="yellow"/>
          <w:u w:val="single"/>
        </w:rPr>
        <w:t>American Rescue Plan Fund.</w:t>
      </w:r>
      <w:r w:rsidRPr="00BA097D">
        <w:rPr>
          <w:rFonts w:ascii="Century Schoolbook" w:hAnsi="Century Schoolbook"/>
          <w:sz w:val="22"/>
          <w:szCs w:val="22"/>
          <w:highlight w:val="yellow"/>
        </w:rPr>
        <w:t xml:space="preserve">  The fund accounts f</w:t>
      </w:r>
      <w:r w:rsidR="00BA097D" w:rsidRPr="00BA097D">
        <w:rPr>
          <w:rFonts w:ascii="Century Schoolbook" w:hAnsi="Century Schoolbook"/>
          <w:sz w:val="22"/>
          <w:szCs w:val="22"/>
          <w:highlight w:val="yellow"/>
        </w:rPr>
        <w:t>or revenues from financial assistance and eligible expenditures in response to coronavirus disease.</w:t>
      </w:r>
    </w:p>
    <w:p w14:paraId="30475180" w14:textId="77777777" w:rsidR="00201CC5" w:rsidRPr="00BA097D" w:rsidRDefault="00201CC5" w:rsidP="00291610">
      <w:pPr>
        <w:jc w:val="both"/>
        <w:rPr>
          <w:rFonts w:ascii="Century Schoolbook" w:hAnsi="Century Schoolbook"/>
          <w:sz w:val="22"/>
          <w:szCs w:val="22"/>
          <w:highlight w:val="yellow"/>
        </w:rPr>
      </w:pPr>
    </w:p>
    <w:p w14:paraId="358D12B5" w14:textId="1628AB38" w:rsidR="00201CC5" w:rsidRDefault="00201CC5" w:rsidP="00291610">
      <w:pPr>
        <w:jc w:val="both"/>
        <w:rPr>
          <w:rFonts w:ascii="Century Schoolbook" w:hAnsi="Century Schoolbook"/>
          <w:sz w:val="22"/>
          <w:szCs w:val="22"/>
        </w:rPr>
      </w:pPr>
      <w:r w:rsidRPr="00BA097D">
        <w:rPr>
          <w:rFonts w:ascii="Century Schoolbook" w:hAnsi="Century Schoolbook"/>
          <w:sz w:val="22"/>
          <w:szCs w:val="22"/>
          <w:highlight w:val="yellow"/>
          <w:u w:val="single"/>
        </w:rPr>
        <w:t>Opioid Settlement Fund.</w:t>
      </w:r>
      <w:r w:rsidRPr="00BA097D">
        <w:rPr>
          <w:rFonts w:ascii="Century Schoolbook" w:hAnsi="Century Schoolbook"/>
          <w:sz w:val="22"/>
          <w:szCs w:val="22"/>
          <w:highlight w:val="yellow"/>
        </w:rPr>
        <w:t xml:space="preserve"> The fund accounts for all activities related to opioid settlements including the expenditure of restricted monies.</w:t>
      </w:r>
    </w:p>
    <w:p w14:paraId="7EEB77D8" w14:textId="77777777" w:rsidR="00201CC5" w:rsidRPr="00967641" w:rsidRDefault="00201CC5" w:rsidP="00291610">
      <w:pPr>
        <w:jc w:val="both"/>
        <w:rPr>
          <w:rFonts w:ascii="Century Schoolbook" w:hAnsi="Century Schoolbook"/>
          <w:sz w:val="22"/>
          <w:szCs w:val="22"/>
        </w:rPr>
      </w:pPr>
    </w:p>
    <w:p w14:paraId="28D77F04" w14:textId="77777777" w:rsidR="00D333D5" w:rsidRDefault="00FD02BA" w:rsidP="00291610">
      <w:pPr>
        <w:jc w:val="both"/>
        <w:rPr>
          <w:rFonts w:ascii="Century Schoolbook" w:hAnsi="Century Schoolbook"/>
          <w:sz w:val="22"/>
          <w:szCs w:val="22"/>
        </w:rPr>
      </w:pPr>
      <w:r w:rsidRPr="00967641">
        <w:rPr>
          <w:rFonts w:ascii="Century Schoolbook" w:hAnsi="Century Schoolbook"/>
          <w:b/>
          <w:bCs/>
          <w:sz w:val="22"/>
          <w:szCs w:val="22"/>
        </w:rPr>
        <w:t>Proprietary Funds</w:t>
      </w:r>
      <w:r w:rsidRPr="00967641">
        <w:rPr>
          <w:rFonts w:ascii="Century Schoolbook" w:hAnsi="Century Schoolbook"/>
          <w:sz w:val="22"/>
          <w:szCs w:val="22"/>
        </w:rPr>
        <w:t xml:space="preserve">.  Carolina County’s proprietary funds provide the same type of information found in the government-wide statements but in more detail. </w:t>
      </w:r>
      <w:r w:rsidR="00CE4DED" w:rsidRPr="00967641">
        <w:rPr>
          <w:rFonts w:ascii="Century Schoolbook" w:hAnsi="Century Schoolbook"/>
          <w:sz w:val="22"/>
          <w:szCs w:val="22"/>
        </w:rPr>
        <w:t xml:space="preserve">At the end of the fiscal year, </w:t>
      </w:r>
      <w:r w:rsidR="00CE4DED" w:rsidRPr="00967641">
        <w:rPr>
          <w:rFonts w:ascii="Century Schoolbook" w:hAnsi="Century Schoolbook"/>
          <w:sz w:val="22"/>
          <w:szCs w:val="22"/>
        </w:rPr>
        <w:lastRenderedPageBreak/>
        <w:t>u</w:t>
      </w:r>
      <w:r w:rsidRPr="00967641">
        <w:rPr>
          <w:rFonts w:ascii="Century Schoolbook" w:hAnsi="Century Schoolbook"/>
          <w:sz w:val="22"/>
          <w:szCs w:val="22"/>
        </w:rPr>
        <w:t xml:space="preserve">nrestricted net </w:t>
      </w:r>
      <w:r w:rsidR="00AC0A6E" w:rsidRPr="00967641">
        <w:rPr>
          <w:rFonts w:ascii="Century Schoolbook" w:hAnsi="Century Schoolbook"/>
          <w:sz w:val="22"/>
          <w:szCs w:val="22"/>
        </w:rPr>
        <w:t xml:space="preserve">position </w:t>
      </w:r>
      <w:r w:rsidRPr="00967641">
        <w:rPr>
          <w:rFonts w:ascii="Century Schoolbook" w:hAnsi="Century Schoolbook"/>
          <w:sz w:val="22"/>
          <w:szCs w:val="22"/>
        </w:rPr>
        <w:t xml:space="preserve">of the Landfill Fund amounted to </w:t>
      </w:r>
      <w:r w:rsidR="007151F8" w:rsidRPr="00967641">
        <w:rPr>
          <w:rFonts w:ascii="Century Schoolbook" w:hAnsi="Century Schoolbook"/>
          <w:sz w:val="22"/>
          <w:szCs w:val="22"/>
        </w:rPr>
        <w:t>($</w:t>
      </w:r>
      <w:r w:rsidR="001F3EAB">
        <w:rPr>
          <w:rFonts w:ascii="Century Schoolbook" w:hAnsi="Century Schoolbook"/>
          <w:sz w:val="22"/>
          <w:szCs w:val="22"/>
        </w:rPr>
        <w:t>105</w:t>
      </w:r>
      <w:r w:rsidR="0069432F" w:rsidRPr="00967641">
        <w:rPr>
          <w:rFonts w:ascii="Century Schoolbook" w:hAnsi="Century Schoolbook"/>
          <w:sz w:val="22"/>
          <w:szCs w:val="22"/>
        </w:rPr>
        <w:t>,53</w:t>
      </w:r>
      <w:r w:rsidR="008A1524" w:rsidRPr="00967641">
        <w:rPr>
          <w:rFonts w:ascii="Century Schoolbook" w:hAnsi="Century Schoolbook"/>
          <w:sz w:val="22"/>
          <w:szCs w:val="22"/>
        </w:rPr>
        <w:t>5</w:t>
      </w:r>
      <w:r w:rsidR="007151F8" w:rsidRPr="00967641">
        <w:rPr>
          <w:rFonts w:ascii="Century Schoolbook" w:hAnsi="Century Schoolbook"/>
          <w:sz w:val="22"/>
          <w:szCs w:val="22"/>
        </w:rPr>
        <w:t>)</w:t>
      </w:r>
      <w:r w:rsidR="00496C17" w:rsidRPr="00967641">
        <w:rPr>
          <w:rFonts w:ascii="Century Schoolbook" w:hAnsi="Century Schoolbook"/>
          <w:sz w:val="22"/>
          <w:szCs w:val="22"/>
        </w:rPr>
        <w:t xml:space="preserve">, </w:t>
      </w:r>
      <w:r w:rsidR="001325B6" w:rsidRPr="00967641">
        <w:rPr>
          <w:rFonts w:ascii="Century Schoolbook" w:hAnsi="Century Schoolbook"/>
          <w:sz w:val="22"/>
          <w:szCs w:val="22"/>
        </w:rPr>
        <w:t>and</w:t>
      </w:r>
      <w:r w:rsidR="00A42A4C" w:rsidRPr="00967641">
        <w:rPr>
          <w:rFonts w:ascii="Century Schoolbook" w:hAnsi="Century Schoolbook"/>
          <w:sz w:val="22"/>
          <w:szCs w:val="22"/>
        </w:rPr>
        <w:t xml:space="preserve"> </w:t>
      </w:r>
      <w:r w:rsidR="001F3EAB">
        <w:rPr>
          <w:rFonts w:ascii="Century Schoolbook" w:hAnsi="Century Schoolbook"/>
          <w:sz w:val="22"/>
          <w:szCs w:val="22"/>
        </w:rPr>
        <w:t>(</w:t>
      </w:r>
      <w:r w:rsidR="001325B6" w:rsidRPr="00967641">
        <w:rPr>
          <w:rFonts w:ascii="Century Schoolbook" w:hAnsi="Century Schoolbook"/>
          <w:sz w:val="22"/>
          <w:szCs w:val="22"/>
        </w:rPr>
        <w:t>$</w:t>
      </w:r>
      <w:r w:rsidR="0069432F" w:rsidRPr="00967641">
        <w:rPr>
          <w:rFonts w:ascii="Century Schoolbook" w:hAnsi="Century Schoolbook"/>
          <w:sz w:val="22"/>
          <w:szCs w:val="22"/>
        </w:rPr>
        <w:t>1</w:t>
      </w:r>
      <w:r w:rsidR="001F3EAB">
        <w:rPr>
          <w:rFonts w:ascii="Century Schoolbook" w:hAnsi="Century Schoolbook"/>
          <w:sz w:val="22"/>
          <w:szCs w:val="22"/>
        </w:rPr>
        <w:t>07</w:t>
      </w:r>
      <w:r w:rsidR="0069432F" w:rsidRPr="00967641">
        <w:rPr>
          <w:rFonts w:ascii="Century Schoolbook" w:hAnsi="Century Schoolbook"/>
          <w:sz w:val="22"/>
          <w:szCs w:val="22"/>
        </w:rPr>
        <w:t>,</w:t>
      </w:r>
      <w:r w:rsidR="001F3EAB">
        <w:rPr>
          <w:rFonts w:ascii="Century Schoolbook" w:hAnsi="Century Schoolbook"/>
          <w:sz w:val="22"/>
          <w:szCs w:val="22"/>
        </w:rPr>
        <w:t>265)</w:t>
      </w:r>
      <w:r w:rsidR="001325B6" w:rsidRPr="00967641">
        <w:rPr>
          <w:rFonts w:ascii="Century Schoolbook" w:hAnsi="Century Schoolbook"/>
          <w:sz w:val="22"/>
          <w:szCs w:val="22"/>
        </w:rPr>
        <w:t xml:space="preserve"> </w:t>
      </w:r>
      <w:r w:rsidRPr="00967641">
        <w:rPr>
          <w:rFonts w:ascii="Century Schoolbook" w:hAnsi="Century Schoolbook"/>
          <w:sz w:val="22"/>
          <w:szCs w:val="22"/>
        </w:rPr>
        <w:t xml:space="preserve">for the Water and Sewer District No.1 </w:t>
      </w:r>
      <w:r w:rsidR="002329C4" w:rsidRPr="00967641">
        <w:rPr>
          <w:rFonts w:ascii="Century Schoolbook" w:hAnsi="Century Schoolbook"/>
          <w:sz w:val="22"/>
          <w:szCs w:val="22"/>
        </w:rPr>
        <w:t>Fund</w:t>
      </w:r>
      <w:r w:rsidRPr="00967641">
        <w:rPr>
          <w:rFonts w:ascii="Century Schoolbook" w:hAnsi="Century Schoolbook"/>
          <w:sz w:val="22"/>
          <w:szCs w:val="22"/>
        </w:rPr>
        <w:t xml:space="preserve">. The total </w:t>
      </w:r>
      <w:r w:rsidR="00E92515" w:rsidRPr="00967641">
        <w:rPr>
          <w:rFonts w:ascii="Century Schoolbook" w:hAnsi="Century Schoolbook"/>
          <w:sz w:val="22"/>
          <w:szCs w:val="22"/>
        </w:rPr>
        <w:t>change</w:t>
      </w:r>
      <w:r w:rsidR="001F3EAB">
        <w:rPr>
          <w:rFonts w:ascii="Century Schoolbook" w:hAnsi="Century Schoolbook"/>
          <w:sz w:val="22"/>
          <w:szCs w:val="22"/>
        </w:rPr>
        <w:t>s</w:t>
      </w:r>
      <w:r w:rsidR="006E3337" w:rsidRPr="00967641">
        <w:rPr>
          <w:rFonts w:ascii="Century Schoolbook" w:hAnsi="Century Schoolbook"/>
          <w:sz w:val="22"/>
          <w:szCs w:val="22"/>
        </w:rPr>
        <w:t xml:space="preserve"> </w:t>
      </w:r>
      <w:r w:rsidRPr="00967641">
        <w:rPr>
          <w:rFonts w:ascii="Century Schoolbook" w:hAnsi="Century Schoolbook"/>
          <w:sz w:val="22"/>
          <w:szCs w:val="22"/>
        </w:rPr>
        <w:t xml:space="preserve">in net </w:t>
      </w:r>
      <w:r w:rsidR="00AC0A6E" w:rsidRPr="00967641">
        <w:rPr>
          <w:rFonts w:ascii="Century Schoolbook" w:hAnsi="Century Schoolbook"/>
          <w:sz w:val="22"/>
          <w:szCs w:val="22"/>
        </w:rPr>
        <w:t xml:space="preserve">position </w:t>
      </w:r>
      <w:r w:rsidR="00562766" w:rsidRPr="00562766">
        <w:rPr>
          <w:rFonts w:ascii="Century Schoolbook" w:hAnsi="Century Schoolbook"/>
          <w:sz w:val="22"/>
          <w:szCs w:val="22"/>
          <w:highlight w:val="yellow"/>
        </w:rPr>
        <w:t xml:space="preserve">for </w:t>
      </w:r>
      <w:r w:rsidR="001F3EAB" w:rsidRPr="00562766">
        <w:rPr>
          <w:rFonts w:ascii="Century Schoolbook" w:hAnsi="Century Schoolbook"/>
          <w:sz w:val="22"/>
          <w:szCs w:val="22"/>
          <w:highlight w:val="yellow"/>
        </w:rPr>
        <w:t>each</w:t>
      </w:r>
      <w:r w:rsidR="007600E9" w:rsidRPr="00562766">
        <w:rPr>
          <w:rFonts w:ascii="Century Schoolbook" w:hAnsi="Century Schoolbook"/>
          <w:sz w:val="22"/>
          <w:szCs w:val="22"/>
          <w:highlight w:val="yellow"/>
        </w:rPr>
        <w:t xml:space="preserve"> </w:t>
      </w:r>
      <w:r w:rsidR="00562766" w:rsidRPr="00562766">
        <w:rPr>
          <w:rFonts w:ascii="Century Schoolbook" w:hAnsi="Century Schoolbook"/>
          <w:sz w:val="22"/>
          <w:szCs w:val="22"/>
          <w:highlight w:val="yellow"/>
        </w:rPr>
        <w:t>of the</w:t>
      </w:r>
      <w:r w:rsidR="00562766">
        <w:rPr>
          <w:rFonts w:ascii="Century Schoolbook" w:hAnsi="Century Schoolbook"/>
          <w:sz w:val="22"/>
          <w:szCs w:val="22"/>
        </w:rPr>
        <w:t xml:space="preserve"> </w:t>
      </w:r>
      <w:r w:rsidR="007600E9" w:rsidRPr="00967641">
        <w:rPr>
          <w:rFonts w:ascii="Century Schoolbook" w:hAnsi="Century Schoolbook"/>
          <w:sz w:val="22"/>
          <w:szCs w:val="22"/>
        </w:rPr>
        <w:t xml:space="preserve">major </w:t>
      </w:r>
      <w:r w:rsidR="00201CC5" w:rsidRPr="00201CC5">
        <w:rPr>
          <w:rFonts w:ascii="Century Schoolbook" w:hAnsi="Century Schoolbook"/>
          <w:sz w:val="22"/>
          <w:szCs w:val="22"/>
          <w:highlight w:val="yellow"/>
        </w:rPr>
        <w:t>proprietary</w:t>
      </w:r>
      <w:r w:rsidR="00201CC5">
        <w:rPr>
          <w:rFonts w:ascii="Century Schoolbook" w:hAnsi="Century Schoolbook"/>
          <w:sz w:val="22"/>
          <w:szCs w:val="22"/>
        </w:rPr>
        <w:t xml:space="preserve"> </w:t>
      </w:r>
      <w:r w:rsidR="007600E9" w:rsidRPr="00967641">
        <w:rPr>
          <w:rFonts w:ascii="Century Schoolbook" w:hAnsi="Century Schoolbook"/>
          <w:sz w:val="22"/>
          <w:szCs w:val="22"/>
        </w:rPr>
        <w:t xml:space="preserve">fund </w:t>
      </w:r>
      <w:r w:rsidR="00F74277" w:rsidRPr="00967641">
        <w:rPr>
          <w:rFonts w:ascii="Century Schoolbook" w:hAnsi="Century Schoolbook"/>
          <w:sz w:val="22"/>
          <w:szCs w:val="22"/>
        </w:rPr>
        <w:t>w</w:t>
      </w:r>
      <w:r w:rsidR="001F3EAB">
        <w:rPr>
          <w:rFonts w:ascii="Century Schoolbook" w:hAnsi="Century Schoolbook"/>
          <w:sz w:val="22"/>
          <w:szCs w:val="22"/>
        </w:rPr>
        <w:t>ere (</w:t>
      </w:r>
      <w:r w:rsidR="003A2C3A" w:rsidRPr="00967641">
        <w:rPr>
          <w:rFonts w:ascii="Century Schoolbook" w:hAnsi="Century Schoolbook"/>
          <w:sz w:val="22"/>
          <w:szCs w:val="22"/>
        </w:rPr>
        <w:t>$</w:t>
      </w:r>
      <w:r w:rsidR="001F3EAB">
        <w:rPr>
          <w:rFonts w:ascii="Century Schoolbook" w:hAnsi="Century Schoolbook"/>
          <w:sz w:val="22"/>
          <w:szCs w:val="22"/>
        </w:rPr>
        <w:t>12</w:t>
      </w:r>
      <w:r w:rsidR="003A2C3A" w:rsidRPr="00967641">
        <w:rPr>
          <w:rFonts w:ascii="Century Schoolbook" w:hAnsi="Century Schoolbook"/>
          <w:sz w:val="22"/>
          <w:szCs w:val="22"/>
        </w:rPr>
        <w:t>,</w:t>
      </w:r>
      <w:r w:rsidR="001F3EAB">
        <w:rPr>
          <w:rFonts w:ascii="Century Schoolbook" w:hAnsi="Century Schoolbook"/>
          <w:sz w:val="22"/>
          <w:szCs w:val="22"/>
        </w:rPr>
        <w:t>547)</w:t>
      </w:r>
      <w:r w:rsidR="00E92515" w:rsidRPr="00967641">
        <w:rPr>
          <w:rFonts w:ascii="Century Schoolbook" w:hAnsi="Century Schoolbook"/>
          <w:sz w:val="22"/>
          <w:szCs w:val="22"/>
        </w:rPr>
        <w:t xml:space="preserve"> </w:t>
      </w:r>
      <w:r w:rsidR="00D676C2" w:rsidRPr="00967641">
        <w:rPr>
          <w:rFonts w:ascii="Century Schoolbook" w:hAnsi="Century Schoolbook"/>
          <w:sz w:val="22"/>
          <w:szCs w:val="22"/>
        </w:rPr>
        <w:t xml:space="preserve">and </w:t>
      </w:r>
      <w:r w:rsidR="000F61EB" w:rsidRPr="00967641">
        <w:rPr>
          <w:rFonts w:ascii="Century Schoolbook" w:hAnsi="Century Schoolbook"/>
          <w:sz w:val="22"/>
          <w:szCs w:val="22"/>
        </w:rPr>
        <w:t>$4</w:t>
      </w:r>
      <w:r w:rsidR="001F3EAB">
        <w:rPr>
          <w:rFonts w:ascii="Century Schoolbook" w:hAnsi="Century Schoolbook"/>
          <w:sz w:val="22"/>
          <w:szCs w:val="22"/>
        </w:rPr>
        <w:t>50</w:t>
      </w:r>
      <w:r w:rsidR="000F61EB" w:rsidRPr="00967641">
        <w:rPr>
          <w:rFonts w:ascii="Century Schoolbook" w:hAnsi="Century Schoolbook"/>
          <w:sz w:val="22"/>
          <w:szCs w:val="22"/>
        </w:rPr>
        <w:t>,</w:t>
      </w:r>
      <w:r w:rsidR="001F3EAB">
        <w:rPr>
          <w:rFonts w:ascii="Century Schoolbook" w:hAnsi="Century Schoolbook"/>
          <w:sz w:val="22"/>
          <w:szCs w:val="22"/>
        </w:rPr>
        <w:t>662</w:t>
      </w:r>
      <w:r w:rsidR="000F61EB" w:rsidRPr="00967641">
        <w:rPr>
          <w:rFonts w:ascii="Century Schoolbook" w:hAnsi="Century Schoolbook"/>
          <w:sz w:val="22"/>
          <w:szCs w:val="22"/>
        </w:rPr>
        <w:t>,</w:t>
      </w:r>
      <w:r w:rsidRPr="00967641">
        <w:rPr>
          <w:rFonts w:ascii="Century Schoolbook" w:hAnsi="Century Schoolbook"/>
          <w:sz w:val="22"/>
          <w:szCs w:val="22"/>
        </w:rPr>
        <w:t xml:space="preserve"> respectively.  Other factors concerning the finances of these funds </w:t>
      </w:r>
    </w:p>
    <w:p w14:paraId="2237E66C" w14:textId="1BDDD8EB"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 xml:space="preserve">have already been addressed in the discussion of Carolina County’s business-type activities.  </w:t>
      </w:r>
    </w:p>
    <w:p w14:paraId="56F314A6" w14:textId="316CDA0C" w:rsidR="00D333D5" w:rsidRDefault="00D333D5" w:rsidP="00291610">
      <w:pPr>
        <w:jc w:val="both"/>
        <w:rPr>
          <w:rFonts w:ascii="Century Schoolbook" w:hAnsi="Century Schoolbook"/>
          <w:sz w:val="22"/>
          <w:szCs w:val="22"/>
        </w:rPr>
      </w:pPr>
      <w:r>
        <w:rPr>
          <w:rFonts w:ascii="Century Schoolbook" w:hAnsi="Century Schoolbook"/>
          <w:noProof/>
          <w:sz w:val="22"/>
          <w:szCs w:val="22"/>
        </w:rPr>
        <mc:AlternateContent>
          <mc:Choice Requires="wps">
            <w:drawing>
              <wp:anchor distT="0" distB="0" distL="114300" distR="114300" simplePos="0" relativeHeight="251685888" behindDoc="0" locked="0" layoutInCell="1" allowOverlap="1" wp14:anchorId="62B21CF0" wp14:editId="6B976435">
                <wp:simplePos x="0" y="0"/>
                <wp:positionH relativeFrom="margin">
                  <wp:posOffset>-34746</wp:posOffset>
                </wp:positionH>
                <wp:positionV relativeFrom="paragraph">
                  <wp:posOffset>110922</wp:posOffset>
                </wp:positionV>
                <wp:extent cx="6159398" cy="358445"/>
                <wp:effectExtent l="0" t="0" r="13335" b="22860"/>
                <wp:wrapNone/>
                <wp:docPr id="2034505114" name="Rectangle 13"/>
                <wp:cNvGraphicFramePr/>
                <a:graphic xmlns:a="http://schemas.openxmlformats.org/drawingml/2006/main">
                  <a:graphicData uri="http://schemas.microsoft.com/office/word/2010/wordprocessingShape">
                    <wps:wsp>
                      <wps:cNvSpPr/>
                      <wps:spPr>
                        <a:xfrm>
                          <a:off x="0" y="0"/>
                          <a:ext cx="6159398" cy="358445"/>
                        </a:xfrm>
                        <a:prstGeom prst="rect">
                          <a:avLst/>
                        </a:prstGeom>
                        <a:noFill/>
                        <a:ln w="6350">
                          <a:solidFill>
                            <a:schemeClr val="tx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33F3BFF" id="Rectangle 13" o:spid="_x0000_s1026" style="position:absolute;margin-left:-2.75pt;margin-top:8.75pt;width:485pt;height:28.2pt;z-index:2516858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aMg4gQIAAGcFAAAOAAAAZHJzL2Uyb0RvYy54bWysVN9P2zAQfp+0/8Hy+0hSWgYVKapATJMQ&#10;VMDEs3FsEsnxeWe3affX7+ykacXQHqa9OHbu7ru7735cXm1bwzYKfQO25MVJzpmyEqrGvpX8x/Pt&#10;l3POfBC2EgasKvlOeX61+PzpsnNzNYEaTKWQEYj1886VvA7BzbPMy1q1wp+AU5aEGrAVgZ74llUo&#10;OkJvTTbJ87OsA6wcglTe09+bXsgXCV9rJcOD1l4FZkpOsYV0Yjpf45ktLsX8DYWrGzmEIf4hilY0&#10;lpyOUDciCLbG5g+otpEIHnQ4kdBmoHUjVcqBsinyd9k81cKplAuR491Ik/9/sPJ+8+RWSDR0zs89&#10;XWMWW41t/FJ8bJvI2o1kqW1gkn6eFbOL0wsqryTZ6ex8Op1FNrODtUMfviloWbyUHKkYiSOxufOh&#10;V92rRGcWbhtjUkGMZR15OJ3lycCDaaoojGqpNdS1QbYRVNSwLQa3R1oUhLEUyyGndAs7oyKEsY9K&#10;s6aiLCa9g9huB0whpbKh6EW1qFTvqpjleeoYgh+jSBknwIisKcgRewD4GLvPf9CPpip162g8ZP43&#10;49EieQYbRuO2sYAfZWYoq8Fzr78nqacmsvQK1W6FDKGfFe/kbUP1uxM+rATScNAY0cCHBzq0AaoT&#10;DDfOasBfH/2P+tSzJOWso2Eruf+5Fqg4M98tdfNFMZ3G6UyP6ezrhB54LHk9lth1ew1U+oJWi5Pp&#10;GvWD2V81QvtCe2EZvZJIWEm+Sy4D7h/XoV8CtFmkWi6TGk2kE+HOPjkZwSOrsT+fty8C3dDEgdr/&#10;HvaDKebvernXjZYWlusAukmNfuB14JumOTXOsHniujh+J63Dflz8BgAA//8DAFBLAwQUAAYACAAA&#10;ACEAfyPpa9wAAAAIAQAADwAAAGRycy9kb3ducmV2LnhtbEyPzW7CMBCE75X6DtZW4gZOoQQIcRBC&#10;6qU9ERBnEy9J1HgdxQ64b9/tqT3tz4xmv8130XbijoNvHSl4nSUgkCpnWqoVnE/v0zUIHzQZ3TlC&#10;Bd/oYVc8P+U6M+5BR7yXoRYcQj7TCpoQ+kxKXzVotZ+5Hom1mxusDjwOtTSDfnC47eQ8SVJpdUt8&#10;odE9HhqsvsrRKrisj6Y+x4/Sfi7Gw22eehuDV2ryEvdbEAFj+DPDLz6jQ8FMVzeS8aJTMF0u2cn7&#10;FVfWN+kbN1cFq8UGZJHL/w8UPwAAAP//AwBQSwECLQAUAAYACAAAACEAtoM4kv4AAADhAQAAEwAA&#10;AAAAAAAAAAAAAAAAAAAAW0NvbnRlbnRfVHlwZXNdLnhtbFBLAQItABQABgAIAAAAIQA4/SH/1gAA&#10;AJQBAAALAAAAAAAAAAAAAAAAAC8BAABfcmVscy8ucmVsc1BLAQItABQABgAIAAAAIQCuaMg4gQIA&#10;AGcFAAAOAAAAAAAAAAAAAAAAAC4CAABkcnMvZTJvRG9jLnhtbFBLAQItABQABgAIAAAAIQB/I+lr&#10;3AAAAAgBAAAPAAAAAAAAAAAAAAAAANsEAABkcnMvZG93bnJldi54bWxQSwUGAAAAAAQABADzAAAA&#10;5AUAAAAA&#10;" filled="f" strokecolor="black [3213]" strokeweight=".5pt">
                <w10:wrap anchorx="margin"/>
              </v:rect>
            </w:pict>
          </mc:Fallback>
        </mc:AlternateContent>
      </w:r>
    </w:p>
    <w:p w14:paraId="392C95AA" w14:textId="371811BA" w:rsidR="00D333D5" w:rsidRPr="00D333D5" w:rsidRDefault="00D333D5" w:rsidP="00291610">
      <w:pPr>
        <w:jc w:val="both"/>
        <w:rPr>
          <w:rFonts w:ascii="Century Schoolbook" w:hAnsi="Century Schoolbook"/>
          <w:sz w:val="20"/>
          <w:szCs w:val="20"/>
        </w:rPr>
      </w:pPr>
      <w:r w:rsidRPr="00D333D5">
        <w:rPr>
          <w:rFonts w:ascii="Century Schoolbook" w:hAnsi="Century Schoolbook"/>
          <w:b/>
          <w:bCs/>
          <w:sz w:val="22"/>
          <w:szCs w:val="22"/>
        </w:rPr>
        <w:t xml:space="preserve">Note to preparer: </w:t>
      </w:r>
      <w:r w:rsidRPr="00D333D5">
        <w:rPr>
          <w:rFonts w:ascii="Century Schoolbook" w:hAnsi="Century Schoolbook"/>
          <w:sz w:val="22"/>
          <w:szCs w:val="22"/>
        </w:rPr>
        <w:t xml:space="preserve">Discussions should be limited to </w:t>
      </w:r>
      <w:r w:rsidRPr="00D333D5">
        <w:rPr>
          <w:rFonts w:ascii="Century Schoolbook" w:hAnsi="Century Schoolbook"/>
          <w:i/>
          <w:iCs/>
          <w:sz w:val="22"/>
          <w:szCs w:val="22"/>
        </w:rPr>
        <w:t>major funds</w:t>
      </w:r>
      <w:r w:rsidRPr="00D333D5">
        <w:rPr>
          <w:rFonts w:ascii="Century Schoolbook" w:hAnsi="Century Schoolbook"/>
          <w:sz w:val="22"/>
          <w:szCs w:val="22"/>
        </w:rPr>
        <w:t xml:space="preserve"> of the primary government.</w:t>
      </w:r>
    </w:p>
    <w:p w14:paraId="7C36F886" w14:textId="3A40DFC4" w:rsidR="00FD02BA" w:rsidRPr="00967641" w:rsidRDefault="00FD02BA" w:rsidP="00291610">
      <w:pPr>
        <w:jc w:val="both"/>
        <w:rPr>
          <w:rFonts w:ascii="Century Schoolbook" w:hAnsi="Century Schoolbook"/>
          <w:sz w:val="22"/>
          <w:szCs w:val="22"/>
        </w:rPr>
      </w:pPr>
    </w:p>
    <w:p w14:paraId="63E938DE" w14:textId="77777777" w:rsidR="00FD02BA" w:rsidRPr="00967641" w:rsidRDefault="00FD02BA" w:rsidP="00291610">
      <w:pPr>
        <w:jc w:val="both"/>
        <w:rPr>
          <w:rFonts w:ascii="Century Schoolbook" w:hAnsi="Century Schoolbook"/>
          <w:sz w:val="22"/>
          <w:szCs w:val="22"/>
        </w:rPr>
      </w:pPr>
    </w:p>
    <w:p w14:paraId="40AEB2B2" w14:textId="77777777" w:rsidR="00FD02BA" w:rsidRPr="00967641" w:rsidRDefault="00FD02BA" w:rsidP="00291610">
      <w:pPr>
        <w:pStyle w:val="Heading1"/>
        <w:jc w:val="both"/>
        <w:rPr>
          <w:rFonts w:ascii="Century Schoolbook" w:hAnsi="Century Schoolbook" w:cs="Times New Roman"/>
          <w:sz w:val="22"/>
          <w:szCs w:val="22"/>
        </w:rPr>
      </w:pPr>
      <w:r w:rsidRPr="00967641">
        <w:rPr>
          <w:rFonts w:ascii="Century Schoolbook" w:hAnsi="Century Schoolbook" w:cs="Times New Roman"/>
          <w:sz w:val="22"/>
          <w:szCs w:val="22"/>
        </w:rPr>
        <w:t>Capital Asset and Debt Administration</w:t>
      </w:r>
    </w:p>
    <w:p w14:paraId="090A365A" w14:textId="77777777" w:rsidR="00191892" w:rsidRPr="00967641" w:rsidRDefault="00191892" w:rsidP="00191892">
      <w:pPr>
        <w:rPr>
          <w:rFonts w:ascii="Century Schoolbook" w:hAnsi="Century Schoolbook"/>
        </w:rPr>
      </w:pPr>
    </w:p>
    <w:p w14:paraId="67D3CC72" w14:textId="5913BD2B" w:rsidR="00191892" w:rsidRPr="00D333D5" w:rsidRDefault="00191892" w:rsidP="00191892">
      <w:pPr>
        <w:keepLines/>
        <w:pBdr>
          <w:top w:val="thinThickThinSmallGap" w:sz="24" w:space="1" w:color="auto"/>
          <w:left w:val="thinThickThinSmallGap" w:sz="24" w:space="4" w:color="auto"/>
          <w:bottom w:val="thinThickThinSmallGap" w:sz="24" w:space="1" w:color="auto"/>
          <w:right w:val="thinThickThinSmallGap" w:sz="24" w:space="4" w:color="auto"/>
        </w:pBdr>
        <w:spacing w:after="160" w:line="252" w:lineRule="auto"/>
        <w:jc w:val="both"/>
        <w:rPr>
          <w:rFonts w:ascii="Century Schoolbook" w:hAnsi="Century Schoolbook"/>
          <w:sz w:val="22"/>
          <w:szCs w:val="22"/>
        </w:rPr>
      </w:pPr>
      <w:r w:rsidRPr="00D333D5">
        <w:rPr>
          <w:rFonts w:ascii="Century Schoolbook" w:hAnsi="Century Schoolbook"/>
          <w:b/>
          <w:bCs/>
          <w:sz w:val="22"/>
          <w:szCs w:val="22"/>
          <w:lang w:val="en"/>
        </w:rPr>
        <w:t>Note to Preparer.</w:t>
      </w:r>
      <w:r w:rsidRPr="00D333D5">
        <w:rPr>
          <w:rFonts w:ascii="Century Schoolbook" w:hAnsi="Century Schoolbook"/>
          <w:sz w:val="22"/>
          <w:szCs w:val="22"/>
          <w:lang w:val="en"/>
        </w:rPr>
        <w:t xml:space="preserve">  GASBS 34 ¶11.</w:t>
      </w:r>
      <w:r w:rsidR="003F0B3C">
        <w:rPr>
          <w:rFonts w:ascii="Century Schoolbook" w:hAnsi="Century Schoolbook"/>
          <w:sz w:val="22"/>
          <w:szCs w:val="22"/>
          <w:lang w:val="en"/>
        </w:rPr>
        <w:t>f</w:t>
      </w:r>
      <w:r w:rsidRPr="00D333D5">
        <w:rPr>
          <w:rFonts w:ascii="Century Schoolbook" w:hAnsi="Century Schoolbook"/>
          <w:sz w:val="22"/>
          <w:szCs w:val="22"/>
          <w:lang w:val="en"/>
        </w:rPr>
        <w:t>. provides for, at a minimum, inclusion of “[a] description of significant capital asset and long-term debt activity during the year, including a discussion of commitments made for capital expenditures, changes in credit ratings, and debt limitations that may affect the financing of planned facilities or services.</w:t>
      </w:r>
      <w:r w:rsidR="003F0B3C">
        <w:rPr>
          <w:rFonts w:ascii="Century Schoolbook" w:hAnsi="Century Schoolbook"/>
          <w:sz w:val="22"/>
          <w:szCs w:val="22"/>
          <w:lang w:val="en"/>
        </w:rPr>
        <w:t>”</w:t>
      </w:r>
    </w:p>
    <w:p w14:paraId="435722A1" w14:textId="0FB56E53" w:rsidR="00FD02BA" w:rsidRPr="00967641" w:rsidRDefault="00FD02BA" w:rsidP="00291610">
      <w:pPr>
        <w:jc w:val="both"/>
        <w:rPr>
          <w:rFonts w:ascii="Century Schoolbook" w:hAnsi="Century Schoolbook"/>
          <w:sz w:val="22"/>
          <w:szCs w:val="22"/>
        </w:rPr>
      </w:pPr>
      <w:r w:rsidRPr="00967641">
        <w:rPr>
          <w:rFonts w:ascii="Century Schoolbook" w:hAnsi="Century Schoolbook"/>
          <w:b/>
          <w:bCs/>
          <w:sz w:val="22"/>
          <w:szCs w:val="22"/>
        </w:rPr>
        <w:t xml:space="preserve">Capital assets.  </w:t>
      </w:r>
      <w:r w:rsidRPr="00967641">
        <w:rPr>
          <w:rFonts w:ascii="Century Schoolbook" w:hAnsi="Century Schoolbook"/>
          <w:sz w:val="22"/>
          <w:szCs w:val="22"/>
        </w:rPr>
        <w:t xml:space="preserve">Carolina County’s capital assets for its governmental and business – type activities as of </w:t>
      </w:r>
      <w:r w:rsidR="0091412B" w:rsidRPr="00967641">
        <w:rPr>
          <w:rFonts w:ascii="Century Schoolbook" w:hAnsi="Century Schoolbook"/>
          <w:sz w:val="22"/>
          <w:szCs w:val="22"/>
        </w:rPr>
        <w:t xml:space="preserve">June 30, </w:t>
      </w:r>
      <w:r w:rsidR="00122BBF" w:rsidRPr="00967641">
        <w:rPr>
          <w:rFonts w:ascii="Century Schoolbook" w:hAnsi="Century Schoolbook"/>
          <w:sz w:val="22"/>
          <w:szCs w:val="22"/>
        </w:rPr>
        <w:t>202</w:t>
      </w:r>
      <w:r w:rsidR="00081983">
        <w:rPr>
          <w:rFonts w:ascii="Century Schoolbook" w:hAnsi="Century Schoolbook"/>
          <w:sz w:val="22"/>
          <w:szCs w:val="22"/>
        </w:rPr>
        <w:t>5</w:t>
      </w:r>
      <w:r w:rsidRPr="00967641">
        <w:rPr>
          <w:rFonts w:ascii="Century Schoolbook" w:hAnsi="Century Schoolbook"/>
          <w:sz w:val="22"/>
          <w:szCs w:val="22"/>
        </w:rPr>
        <w:t xml:space="preserve">, total </w:t>
      </w:r>
      <w:r w:rsidRPr="00081983">
        <w:rPr>
          <w:rFonts w:ascii="Century Schoolbook" w:hAnsi="Century Schoolbook"/>
          <w:sz w:val="22"/>
          <w:szCs w:val="22"/>
          <w:highlight w:val="yellow"/>
        </w:rPr>
        <w:t>$</w:t>
      </w:r>
      <w:r w:rsidR="00081983" w:rsidRPr="00081983">
        <w:rPr>
          <w:rFonts w:ascii="Century Schoolbook" w:hAnsi="Century Schoolbook"/>
          <w:sz w:val="22"/>
          <w:szCs w:val="22"/>
          <w:highlight w:val="yellow"/>
        </w:rPr>
        <w:t>18</w:t>
      </w:r>
      <w:r w:rsidR="00E768C6" w:rsidRPr="00081983">
        <w:rPr>
          <w:rFonts w:ascii="Century Schoolbook" w:hAnsi="Century Schoolbook"/>
          <w:sz w:val="22"/>
          <w:szCs w:val="22"/>
          <w:highlight w:val="yellow"/>
        </w:rPr>
        <w:t>,</w:t>
      </w:r>
      <w:r w:rsidR="00081983" w:rsidRPr="00081983">
        <w:rPr>
          <w:rFonts w:ascii="Century Schoolbook" w:hAnsi="Century Schoolbook"/>
          <w:sz w:val="22"/>
          <w:szCs w:val="22"/>
          <w:highlight w:val="yellow"/>
        </w:rPr>
        <w:t>888</w:t>
      </w:r>
      <w:r w:rsidR="00F15FE5" w:rsidRPr="00081983">
        <w:rPr>
          <w:rFonts w:ascii="Century Schoolbook" w:hAnsi="Century Schoolbook"/>
          <w:sz w:val="22"/>
          <w:szCs w:val="22"/>
          <w:highlight w:val="yellow"/>
        </w:rPr>
        <w:t>,</w:t>
      </w:r>
      <w:r w:rsidR="00081983" w:rsidRPr="00081983">
        <w:rPr>
          <w:rFonts w:ascii="Century Schoolbook" w:hAnsi="Century Schoolbook"/>
          <w:sz w:val="22"/>
          <w:szCs w:val="22"/>
          <w:highlight w:val="yellow"/>
        </w:rPr>
        <w:t>270</w:t>
      </w:r>
      <w:r w:rsidR="00F749DC" w:rsidRPr="00967641">
        <w:rPr>
          <w:rFonts w:ascii="Century Schoolbook" w:hAnsi="Century Schoolbook"/>
          <w:sz w:val="22"/>
          <w:szCs w:val="22"/>
        </w:rPr>
        <w:t xml:space="preserve"> (</w:t>
      </w:r>
      <w:r w:rsidRPr="00967641">
        <w:rPr>
          <w:rFonts w:ascii="Century Schoolbook" w:hAnsi="Century Schoolbook"/>
          <w:sz w:val="22"/>
          <w:szCs w:val="22"/>
        </w:rPr>
        <w:t>net of accumulated depreciation).  These assets include buildings, roads and bridges, land, machinery and equipment, park facilities, vehicles</w:t>
      </w:r>
      <w:r w:rsidR="00081983">
        <w:rPr>
          <w:rFonts w:ascii="Century Schoolbook" w:hAnsi="Century Schoolbook"/>
          <w:sz w:val="22"/>
          <w:szCs w:val="22"/>
        </w:rPr>
        <w:t>,</w:t>
      </w:r>
      <w:r w:rsidR="00B16277" w:rsidRPr="00967641">
        <w:rPr>
          <w:rFonts w:ascii="Century Schoolbook" w:hAnsi="Century Schoolbook"/>
          <w:sz w:val="22"/>
          <w:szCs w:val="22"/>
        </w:rPr>
        <w:t xml:space="preserve"> and </w:t>
      </w:r>
      <w:r w:rsidR="00B16277" w:rsidRPr="00081983">
        <w:rPr>
          <w:rFonts w:ascii="Century Schoolbook" w:hAnsi="Century Schoolbook"/>
          <w:sz w:val="22"/>
          <w:szCs w:val="22"/>
        </w:rPr>
        <w:t>right to use assets for leases and IT subscriptions</w:t>
      </w:r>
      <w:r w:rsidRPr="00081983">
        <w:rPr>
          <w:rFonts w:ascii="Century Schoolbook" w:hAnsi="Century Schoolbook"/>
          <w:sz w:val="22"/>
          <w:szCs w:val="22"/>
        </w:rPr>
        <w:t>.</w:t>
      </w:r>
      <w:r w:rsidRPr="00967641">
        <w:rPr>
          <w:rFonts w:ascii="Century Schoolbook" w:hAnsi="Century Schoolbook"/>
          <w:sz w:val="22"/>
          <w:szCs w:val="22"/>
        </w:rPr>
        <w:t xml:space="preserve">  </w:t>
      </w:r>
    </w:p>
    <w:p w14:paraId="00D865F1" w14:textId="77777777" w:rsidR="00FD02BA" w:rsidRPr="00967641" w:rsidRDefault="00FD02BA" w:rsidP="00291610">
      <w:pPr>
        <w:jc w:val="both"/>
        <w:rPr>
          <w:rFonts w:ascii="Century Schoolbook" w:hAnsi="Century Schoolbook"/>
          <w:color w:val="FF00FF"/>
          <w:sz w:val="22"/>
          <w:szCs w:val="22"/>
        </w:rPr>
      </w:pPr>
    </w:p>
    <w:p w14:paraId="08CB6DCD" w14:textId="77777777"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Major capital asset transactions during the year include:</w:t>
      </w:r>
    </w:p>
    <w:p w14:paraId="7F3FFB21" w14:textId="77777777" w:rsidR="00133355" w:rsidRPr="00967641" w:rsidRDefault="00133355" w:rsidP="00291610">
      <w:pPr>
        <w:jc w:val="both"/>
        <w:rPr>
          <w:rFonts w:ascii="Century Schoolbook" w:hAnsi="Century Schoolbook"/>
          <w:sz w:val="22"/>
          <w:szCs w:val="22"/>
        </w:rPr>
      </w:pPr>
    </w:p>
    <w:p w14:paraId="54922C64" w14:textId="21FA639D" w:rsidR="00133355" w:rsidRPr="003F0B3C" w:rsidRDefault="00133355" w:rsidP="00F61979">
      <w:pPr>
        <w:pBdr>
          <w:top w:val="single" w:sz="4" w:space="1" w:color="auto"/>
          <w:left w:val="single" w:sz="4" w:space="4" w:color="auto"/>
          <w:bottom w:val="single" w:sz="4" w:space="1" w:color="auto"/>
          <w:right w:val="single" w:sz="4" w:space="4" w:color="auto"/>
        </w:pBdr>
        <w:jc w:val="both"/>
        <w:rPr>
          <w:rFonts w:ascii="Century Schoolbook" w:hAnsi="Century Schoolbook"/>
          <w:sz w:val="22"/>
          <w:szCs w:val="22"/>
        </w:rPr>
      </w:pPr>
      <w:r w:rsidRPr="003F0B3C">
        <w:rPr>
          <w:rFonts w:ascii="Century Schoolbook" w:hAnsi="Century Schoolbook"/>
          <w:b/>
          <w:bCs/>
          <w:sz w:val="22"/>
          <w:szCs w:val="22"/>
        </w:rPr>
        <w:t>Note to preparer</w:t>
      </w:r>
      <w:r w:rsidR="003F0B3C">
        <w:rPr>
          <w:rFonts w:ascii="Century Schoolbook" w:hAnsi="Century Schoolbook"/>
          <w:b/>
          <w:bCs/>
          <w:sz w:val="22"/>
          <w:szCs w:val="22"/>
        </w:rPr>
        <w:t xml:space="preserve">: </w:t>
      </w:r>
      <w:r w:rsidRPr="003F0B3C">
        <w:rPr>
          <w:rFonts w:ascii="Century Schoolbook" w:hAnsi="Century Schoolbook"/>
          <w:sz w:val="22"/>
          <w:szCs w:val="22"/>
        </w:rPr>
        <w:t>List major activities, including demolitions.  Include summary of acquisitions and disposals in each major fund.  The following is an example based on Carolina County.</w:t>
      </w:r>
    </w:p>
    <w:p w14:paraId="06BDE341" w14:textId="57B52CDA" w:rsidR="00FA1E86" w:rsidRPr="00967641" w:rsidRDefault="00FA1E86" w:rsidP="00B16277">
      <w:pPr>
        <w:rPr>
          <w:rFonts w:ascii="Century Schoolbook" w:hAnsi="Century Schoolbook"/>
          <w:sz w:val="22"/>
          <w:szCs w:val="22"/>
        </w:rPr>
      </w:pPr>
    </w:p>
    <w:p w14:paraId="5C868E4C" w14:textId="26D7F575" w:rsidR="00B16277" w:rsidRPr="00967641" w:rsidRDefault="00B16277" w:rsidP="00B16277">
      <w:pPr>
        <w:rPr>
          <w:rFonts w:ascii="Century Schoolbook" w:hAnsi="Century Schoolbook"/>
          <w:sz w:val="22"/>
          <w:szCs w:val="22"/>
          <w:u w:val="thick"/>
        </w:rPr>
      </w:pPr>
      <w:r w:rsidRPr="00081983">
        <w:rPr>
          <w:rFonts w:ascii="Century Schoolbook" w:hAnsi="Century Schoolbook"/>
          <w:sz w:val="22"/>
          <w:szCs w:val="22"/>
          <w:u w:val="thick"/>
        </w:rPr>
        <w:t>Governmental Activities</w:t>
      </w:r>
    </w:p>
    <w:p w14:paraId="3DC3EFCF" w14:textId="77777777" w:rsidR="00FD02BA" w:rsidRPr="00967641" w:rsidRDefault="00FD02BA" w:rsidP="007D372D">
      <w:pPr>
        <w:numPr>
          <w:ilvl w:val="0"/>
          <w:numId w:val="12"/>
        </w:numPr>
        <w:rPr>
          <w:rFonts w:ascii="Century Schoolbook" w:hAnsi="Century Schoolbook"/>
          <w:sz w:val="22"/>
          <w:szCs w:val="22"/>
        </w:rPr>
      </w:pPr>
      <w:r w:rsidRPr="00967641">
        <w:rPr>
          <w:rFonts w:ascii="Century Schoolbook" w:hAnsi="Century Schoolbook"/>
          <w:sz w:val="22"/>
          <w:szCs w:val="22"/>
        </w:rPr>
        <w:t>Purchased new equipment for the Public Safety</w:t>
      </w:r>
      <w:r w:rsidR="006B6977" w:rsidRPr="00967641">
        <w:rPr>
          <w:rFonts w:ascii="Century Schoolbook" w:hAnsi="Century Schoolbook"/>
          <w:sz w:val="22"/>
          <w:szCs w:val="22"/>
        </w:rPr>
        <w:t xml:space="preserve"> </w:t>
      </w:r>
      <w:r w:rsidRPr="00967641">
        <w:rPr>
          <w:rFonts w:ascii="Century Schoolbook" w:hAnsi="Century Schoolbook"/>
          <w:sz w:val="22"/>
          <w:szCs w:val="22"/>
        </w:rPr>
        <w:t>Department</w:t>
      </w:r>
    </w:p>
    <w:p w14:paraId="20D39EB5" w14:textId="77777777" w:rsidR="00FD02BA" w:rsidRPr="00967641" w:rsidRDefault="00FD02BA">
      <w:pPr>
        <w:numPr>
          <w:ilvl w:val="0"/>
          <w:numId w:val="8"/>
        </w:numPr>
        <w:rPr>
          <w:rFonts w:ascii="Century Schoolbook" w:hAnsi="Century Schoolbook"/>
          <w:sz w:val="22"/>
          <w:szCs w:val="22"/>
        </w:rPr>
      </w:pPr>
      <w:r w:rsidRPr="00967641">
        <w:rPr>
          <w:rFonts w:ascii="Century Schoolbook" w:hAnsi="Century Schoolbook"/>
          <w:sz w:val="22"/>
          <w:szCs w:val="22"/>
        </w:rPr>
        <w:t>Purchased new vehicles for County motor pool</w:t>
      </w:r>
    </w:p>
    <w:p w14:paraId="717C5CAB" w14:textId="77777777" w:rsidR="00FD02BA" w:rsidRPr="00967641" w:rsidRDefault="00FD02BA">
      <w:pPr>
        <w:numPr>
          <w:ilvl w:val="0"/>
          <w:numId w:val="8"/>
        </w:numPr>
        <w:rPr>
          <w:rFonts w:ascii="Century Schoolbook" w:hAnsi="Century Schoolbook"/>
          <w:sz w:val="22"/>
          <w:szCs w:val="22"/>
        </w:rPr>
      </w:pPr>
      <w:r w:rsidRPr="00967641">
        <w:rPr>
          <w:rFonts w:ascii="Century Schoolbook" w:hAnsi="Century Schoolbook"/>
          <w:sz w:val="22"/>
          <w:szCs w:val="22"/>
        </w:rPr>
        <w:t>Disposed of old equipment in the Public Safety Department</w:t>
      </w:r>
    </w:p>
    <w:p w14:paraId="4AFC00EF" w14:textId="77777777" w:rsidR="00FD02BA" w:rsidRPr="00967641" w:rsidRDefault="00FD02BA">
      <w:pPr>
        <w:numPr>
          <w:ilvl w:val="0"/>
          <w:numId w:val="8"/>
        </w:numPr>
        <w:rPr>
          <w:rFonts w:ascii="Century Schoolbook" w:hAnsi="Century Schoolbook"/>
          <w:sz w:val="22"/>
          <w:szCs w:val="22"/>
        </w:rPr>
      </w:pPr>
      <w:r w:rsidRPr="00967641">
        <w:rPr>
          <w:rFonts w:ascii="Century Schoolbook" w:hAnsi="Century Schoolbook"/>
          <w:sz w:val="22"/>
          <w:szCs w:val="22"/>
        </w:rPr>
        <w:t xml:space="preserve">Sold unused park land </w:t>
      </w:r>
    </w:p>
    <w:p w14:paraId="0F4A5390" w14:textId="0351EEDB" w:rsidR="00B16277" w:rsidRDefault="006B6977" w:rsidP="00B16277">
      <w:pPr>
        <w:numPr>
          <w:ilvl w:val="0"/>
          <w:numId w:val="8"/>
        </w:numPr>
        <w:rPr>
          <w:rFonts w:ascii="Century Schoolbook" w:hAnsi="Century Schoolbook"/>
          <w:sz w:val="22"/>
          <w:szCs w:val="22"/>
        </w:rPr>
      </w:pPr>
      <w:r w:rsidRPr="00967641">
        <w:rPr>
          <w:rFonts w:ascii="Century Schoolbook" w:hAnsi="Century Schoolbook"/>
          <w:sz w:val="22"/>
          <w:szCs w:val="22"/>
        </w:rPr>
        <w:t>Addition of construction in progress on the park renovation and construction of the outdoor theater</w:t>
      </w:r>
    </w:p>
    <w:p w14:paraId="4385129D" w14:textId="08106065" w:rsidR="00081983" w:rsidRPr="00081983" w:rsidRDefault="00081983" w:rsidP="00B16277">
      <w:pPr>
        <w:numPr>
          <w:ilvl w:val="0"/>
          <w:numId w:val="8"/>
        </w:numPr>
        <w:rPr>
          <w:rFonts w:ascii="Century Schoolbook" w:hAnsi="Century Schoolbook"/>
          <w:sz w:val="22"/>
          <w:szCs w:val="22"/>
          <w:highlight w:val="yellow"/>
        </w:rPr>
      </w:pPr>
      <w:r w:rsidRPr="00081983">
        <w:rPr>
          <w:rFonts w:ascii="Century Schoolbook" w:hAnsi="Century Schoolbook"/>
          <w:sz w:val="22"/>
          <w:szCs w:val="22"/>
          <w:highlight w:val="yellow"/>
        </w:rPr>
        <w:t>Recognition of an asset impairment of $4,000,000 (Note IV.</w:t>
      </w:r>
      <w:r w:rsidR="00B1237C">
        <w:rPr>
          <w:rFonts w:ascii="Century Schoolbook" w:hAnsi="Century Schoolbook"/>
          <w:sz w:val="22"/>
          <w:szCs w:val="22"/>
          <w:highlight w:val="yellow"/>
        </w:rPr>
        <w:t>A.</w:t>
      </w:r>
      <w:r w:rsidRPr="00081983">
        <w:rPr>
          <w:rFonts w:ascii="Century Schoolbook" w:hAnsi="Century Schoolbook"/>
          <w:sz w:val="22"/>
          <w:szCs w:val="22"/>
          <w:highlight w:val="yellow"/>
        </w:rPr>
        <w:t>5)</w:t>
      </w:r>
    </w:p>
    <w:p w14:paraId="7944F782" w14:textId="65D84005" w:rsidR="00B16277" w:rsidRPr="00967641" w:rsidRDefault="00B16277" w:rsidP="00B16277">
      <w:pPr>
        <w:rPr>
          <w:rFonts w:ascii="Century Schoolbook" w:hAnsi="Century Schoolbook"/>
          <w:sz w:val="22"/>
          <w:szCs w:val="22"/>
          <w:u w:val="thick"/>
        </w:rPr>
      </w:pPr>
    </w:p>
    <w:p w14:paraId="341CF215" w14:textId="2EF20934" w:rsidR="00B16277" w:rsidRPr="00967641" w:rsidRDefault="00B16277" w:rsidP="00B16277">
      <w:pPr>
        <w:rPr>
          <w:rFonts w:ascii="Century Schoolbook" w:hAnsi="Century Schoolbook"/>
          <w:sz w:val="22"/>
          <w:szCs w:val="22"/>
          <w:u w:val="thick"/>
        </w:rPr>
      </w:pPr>
      <w:r w:rsidRPr="00081983">
        <w:rPr>
          <w:rFonts w:ascii="Century Schoolbook" w:hAnsi="Century Schoolbook"/>
          <w:sz w:val="22"/>
          <w:szCs w:val="22"/>
          <w:u w:val="thick"/>
        </w:rPr>
        <w:t>Business-type Activities</w:t>
      </w:r>
    </w:p>
    <w:p w14:paraId="21F48189" w14:textId="36473EAA" w:rsidR="00FD02BA" w:rsidRPr="00967641" w:rsidRDefault="00FD02BA">
      <w:pPr>
        <w:numPr>
          <w:ilvl w:val="0"/>
          <w:numId w:val="8"/>
        </w:numPr>
        <w:rPr>
          <w:rFonts w:ascii="Century Schoolbook" w:hAnsi="Century Schoolbook"/>
          <w:sz w:val="22"/>
          <w:szCs w:val="22"/>
        </w:rPr>
      </w:pPr>
      <w:r w:rsidRPr="00967641">
        <w:rPr>
          <w:rFonts w:ascii="Century Schoolbook" w:hAnsi="Century Schoolbook"/>
          <w:sz w:val="22"/>
          <w:szCs w:val="22"/>
        </w:rPr>
        <w:t>Addition of construction in progress on Water and Sewer plant facilities</w:t>
      </w:r>
      <w:r w:rsidR="00FA1A29">
        <w:rPr>
          <w:rFonts w:ascii="Century Schoolbook" w:hAnsi="Century Schoolbook"/>
          <w:sz w:val="22"/>
          <w:szCs w:val="22"/>
        </w:rPr>
        <w:t>.</w:t>
      </w:r>
    </w:p>
    <w:p w14:paraId="2D0FA1C6" w14:textId="77777777" w:rsidR="00F739D3" w:rsidRPr="00967641" w:rsidRDefault="00F739D3" w:rsidP="00F739D3">
      <w:pPr>
        <w:rPr>
          <w:rFonts w:ascii="Century Schoolbook" w:hAnsi="Century Schoolbook"/>
          <w:sz w:val="22"/>
          <w:szCs w:val="22"/>
        </w:rPr>
      </w:pPr>
    </w:p>
    <w:p w14:paraId="3BADA2F8" w14:textId="5117EACA" w:rsidR="009C6F4E" w:rsidRDefault="009C6F4E">
      <w:pPr>
        <w:rPr>
          <w:rFonts w:ascii="Century Schoolbook" w:hAnsi="Century Schoolbook"/>
          <w:sz w:val="22"/>
          <w:szCs w:val="22"/>
        </w:rPr>
      </w:pPr>
      <w:r>
        <w:rPr>
          <w:rFonts w:ascii="Century Schoolbook" w:hAnsi="Century Schoolbook"/>
          <w:sz w:val="22"/>
          <w:szCs w:val="22"/>
        </w:rPr>
        <w:br w:type="page"/>
      </w:r>
    </w:p>
    <w:p w14:paraId="1D971DC7" w14:textId="77777777" w:rsidR="00F739D3" w:rsidRPr="00967641" w:rsidRDefault="00F739D3" w:rsidP="00AB5930">
      <w:pPr>
        <w:rPr>
          <w:rFonts w:ascii="Century Schoolbook" w:hAnsi="Century Schoolbook"/>
          <w:sz w:val="22"/>
          <w:szCs w:val="22"/>
        </w:rPr>
      </w:pPr>
    </w:p>
    <w:p w14:paraId="50BC3393" w14:textId="13B174E6" w:rsidR="00FD02BA" w:rsidRPr="00967641" w:rsidRDefault="00FD02BA" w:rsidP="007D372D">
      <w:pPr>
        <w:pStyle w:val="Heading2"/>
        <w:rPr>
          <w:rFonts w:ascii="Century Schoolbook" w:hAnsi="Century Schoolbook" w:cs="Times New Roman"/>
          <w:sz w:val="22"/>
          <w:szCs w:val="22"/>
        </w:rPr>
      </w:pPr>
      <w:r w:rsidRPr="00967641">
        <w:rPr>
          <w:rFonts w:ascii="Century Schoolbook" w:hAnsi="Century Schoolbook" w:cs="Times New Roman"/>
          <w:sz w:val="22"/>
          <w:szCs w:val="22"/>
        </w:rPr>
        <w:t>Capital Assets</w:t>
      </w:r>
    </w:p>
    <w:p w14:paraId="5F136F6F" w14:textId="6E19CDC3" w:rsidR="00FD02BA" w:rsidRPr="00967641" w:rsidRDefault="00FD02BA">
      <w:pPr>
        <w:jc w:val="center"/>
        <w:rPr>
          <w:rFonts w:ascii="Century Schoolbook" w:hAnsi="Century Schoolbook"/>
          <w:b/>
          <w:bCs/>
          <w:sz w:val="22"/>
          <w:szCs w:val="22"/>
        </w:rPr>
      </w:pPr>
      <w:r w:rsidRPr="00967641">
        <w:rPr>
          <w:rFonts w:ascii="Century Schoolbook" w:hAnsi="Century Schoolbook"/>
          <w:b/>
          <w:bCs/>
          <w:sz w:val="22"/>
          <w:szCs w:val="22"/>
        </w:rPr>
        <w:t>(net of depreciation</w:t>
      </w:r>
      <w:r w:rsidR="00DF4581" w:rsidRPr="00967641">
        <w:rPr>
          <w:rFonts w:ascii="Century Schoolbook" w:hAnsi="Century Schoolbook"/>
          <w:b/>
          <w:bCs/>
          <w:sz w:val="22"/>
          <w:szCs w:val="22"/>
        </w:rPr>
        <w:t xml:space="preserve"> and amortization</w:t>
      </w:r>
      <w:r w:rsidRPr="00967641">
        <w:rPr>
          <w:rFonts w:ascii="Century Schoolbook" w:hAnsi="Century Schoolbook"/>
          <w:b/>
          <w:bCs/>
          <w:sz w:val="22"/>
          <w:szCs w:val="22"/>
        </w:rPr>
        <w:t>)</w:t>
      </w:r>
    </w:p>
    <w:p w14:paraId="07A6D7C9" w14:textId="77777777" w:rsidR="00FD02BA" w:rsidRPr="00967641" w:rsidRDefault="00FD02BA">
      <w:pPr>
        <w:pStyle w:val="Caption"/>
        <w:jc w:val="center"/>
        <w:rPr>
          <w:rFonts w:ascii="Century Schoolbook" w:hAnsi="Century Schoolbook"/>
          <w:sz w:val="22"/>
          <w:szCs w:val="22"/>
        </w:rPr>
      </w:pPr>
      <w:r w:rsidRPr="00967641">
        <w:rPr>
          <w:rFonts w:ascii="Century Schoolbook" w:hAnsi="Century Schoolbook"/>
          <w:sz w:val="22"/>
          <w:szCs w:val="22"/>
        </w:rPr>
        <w:t xml:space="preserve">Figure </w:t>
      </w:r>
      <w:r w:rsidRPr="00967641">
        <w:rPr>
          <w:rFonts w:ascii="Century Schoolbook" w:hAnsi="Century Schoolbook"/>
          <w:sz w:val="22"/>
          <w:szCs w:val="22"/>
        </w:rPr>
        <w:fldChar w:fldCharType="begin"/>
      </w:r>
      <w:r w:rsidRPr="00967641">
        <w:rPr>
          <w:rFonts w:ascii="Century Schoolbook" w:hAnsi="Century Schoolbook"/>
          <w:sz w:val="22"/>
          <w:szCs w:val="22"/>
        </w:rPr>
        <w:instrText xml:space="preserve"> SEQ Figure \* ARABIC </w:instrText>
      </w:r>
      <w:r w:rsidRPr="00967641">
        <w:rPr>
          <w:rFonts w:ascii="Century Schoolbook" w:hAnsi="Century Schoolbook"/>
          <w:sz w:val="22"/>
          <w:szCs w:val="22"/>
        </w:rPr>
        <w:fldChar w:fldCharType="separate"/>
      </w:r>
      <w:r w:rsidR="00303FFB" w:rsidRPr="00967641">
        <w:rPr>
          <w:rFonts w:ascii="Century Schoolbook" w:hAnsi="Century Schoolbook"/>
          <w:noProof/>
          <w:sz w:val="22"/>
          <w:szCs w:val="22"/>
        </w:rPr>
        <w:t>4</w:t>
      </w:r>
      <w:r w:rsidRPr="00967641">
        <w:rPr>
          <w:rFonts w:ascii="Century Schoolbook" w:hAnsi="Century Schoolbook"/>
          <w:sz w:val="22"/>
          <w:szCs w:val="22"/>
        </w:rPr>
        <w:fldChar w:fldCharType="end"/>
      </w:r>
    </w:p>
    <w:p w14:paraId="6AB6C846" w14:textId="77777777" w:rsidR="00B43FD0" w:rsidRPr="00967641" w:rsidRDefault="00B43FD0" w:rsidP="00291610">
      <w:pPr>
        <w:jc w:val="both"/>
        <w:rPr>
          <w:rFonts w:ascii="Century Schoolbook" w:hAnsi="Century Schoolbook"/>
          <w:sz w:val="22"/>
          <w:szCs w:val="22"/>
        </w:rPr>
      </w:pPr>
    </w:p>
    <w:bookmarkStart w:id="4" w:name="_MON_1823686237"/>
    <w:bookmarkEnd w:id="4"/>
    <w:p w14:paraId="73CE77E4" w14:textId="622B6825" w:rsidR="00DF4581" w:rsidRPr="00967641" w:rsidRDefault="00FA1A29" w:rsidP="00291610">
      <w:pPr>
        <w:jc w:val="both"/>
        <w:rPr>
          <w:rFonts w:ascii="Century Schoolbook" w:hAnsi="Century Schoolbook"/>
          <w:sz w:val="22"/>
          <w:szCs w:val="22"/>
        </w:rPr>
      </w:pPr>
      <w:r>
        <w:rPr>
          <w:rFonts w:ascii="Century Schoolbook" w:hAnsi="Century Schoolbook"/>
          <w:sz w:val="22"/>
          <w:szCs w:val="22"/>
        </w:rPr>
        <w:object w:dxaOrig="11243" w:dyaOrig="5372" w14:anchorId="4008AEEA">
          <v:shape id="_x0000_i1027" type="#_x0000_t75" style="width:506.25pt;height:241.5pt" o:ole="">
            <v:imagedata r:id="rId19" o:title=""/>
          </v:shape>
          <o:OLEObject Type="Embed" ProgID="Excel.Sheet.12" ShapeID="_x0000_i1027" DrawAspect="Content" ObjectID="_1824890256" r:id="rId20"/>
        </w:object>
      </w:r>
    </w:p>
    <w:p w14:paraId="4F25EC76" w14:textId="77777777" w:rsidR="007C7C12" w:rsidRDefault="007C7C12" w:rsidP="00291610">
      <w:pPr>
        <w:jc w:val="both"/>
        <w:rPr>
          <w:rFonts w:ascii="Century Schoolbook" w:hAnsi="Century Schoolbook"/>
          <w:sz w:val="22"/>
          <w:szCs w:val="22"/>
        </w:rPr>
      </w:pPr>
    </w:p>
    <w:p w14:paraId="354C471C" w14:textId="77777777" w:rsidR="007C7C12" w:rsidRDefault="007C7C12" w:rsidP="00291610">
      <w:pPr>
        <w:jc w:val="both"/>
        <w:rPr>
          <w:rFonts w:ascii="Century Schoolbook" w:hAnsi="Century Schoolbook"/>
          <w:sz w:val="22"/>
          <w:szCs w:val="22"/>
        </w:rPr>
      </w:pPr>
    </w:p>
    <w:p w14:paraId="7D4F9C4B" w14:textId="20AD390B"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 xml:space="preserve">Additional information on the County’s capital assets can be found in </w:t>
      </w:r>
      <w:r w:rsidR="00752C0B" w:rsidRPr="003F0B3C">
        <w:rPr>
          <w:rFonts w:ascii="Century Schoolbook" w:hAnsi="Century Schoolbook"/>
          <w:sz w:val="22"/>
          <w:szCs w:val="22"/>
          <w:highlight w:val="yellow"/>
        </w:rPr>
        <w:t>N</w:t>
      </w:r>
      <w:r w:rsidRPr="003F0B3C">
        <w:rPr>
          <w:rFonts w:ascii="Century Schoolbook" w:hAnsi="Century Schoolbook"/>
          <w:sz w:val="22"/>
          <w:szCs w:val="22"/>
          <w:highlight w:val="yellow"/>
        </w:rPr>
        <w:t xml:space="preserve">ote </w:t>
      </w:r>
      <w:r w:rsidR="008A44FC" w:rsidRPr="003F0B3C">
        <w:rPr>
          <w:rFonts w:ascii="Century Schoolbook" w:hAnsi="Century Schoolbook"/>
          <w:sz w:val="22"/>
          <w:szCs w:val="22"/>
          <w:highlight w:val="yellow"/>
        </w:rPr>
        <w:t>IV</w:t>
      </w:r>
      <w:r w:rsidRPr="003F0B3C">
        <w:rPr>
          <w:rFonts w:ascii="Century Schoolbook" w:hAnsi="Century Schoolbook"/>
          <w:sz w:val="22"/>
          <w:szCs w:val="22"/>
          <w:highlight w:val="yellow"/>
        </w:rPr>
        <w:t>.A.5</w:t>
      </w:r>
      <w:r w:rsidRPr="00967641">
        <w:rPr>
          <w:rFonts w:ascii="Century Schoolbook" w:hAnsi="Century Schoolbook"/>
          <w:sz w:val="22"/>
          <w:szCs w:val="22"/>
        </w:rPr>
        <w:t xml:space="preserve"> of the Basic Financial Statements.</w:t>
      </w:r>
    </w:p>
    <w:p w14:paraId="226B6C17" w14:textId="77777777" w:rsidR="00FA1A29" w:rsidRDefault="00FA1A29" w:rsidP="007D372D">
      <w:pPr>
        <w:jc w:val="both"/>
        <w:rPr>
          <w:rFonts w:ascii="Century Schoolbook" w:hAnsi="Century Schoolbook"/>
          <w:sz w:val="22"/>
          <w:szCs w:val="22"/>
        </w:rPr>
      </w:pPr>
    </w:p>
    <w:p w14:paraId="3EC7181C" w14:textId="77777777" w:rsidR="00FA1A29" w:rsidRDefault="00FA1A29" w:rsidP="007D372D">
      <w:pPr>
        <w:jc w:val="both"/>
        <w:rPr>
          <w:rFonts w:ascii="Century Schoolbook" w:hAnsi="Century Schoolbook"/>
          <w:sz w:val="22"/>
          <w:szCs w:val="22"/>
        </w:rPr>
      </w:pPr>
    </w:p>
    <w:p w14:paraId="7DB3BE00" w14:textId="42702D4A" w:rsidR="00F91D42" w:rsidRDefault="00FD02BA" w:rsidP="007D372D">
      <w:pPr>
        <w:jc w:val="both"/>
        <w:rPr>
          <w:rFonts w:ascii="Century Schoolbook" w:hAnsi="Century Schoolbook"/>
          <w:sz w:val="22"/>
          <w:szCs w:val="22"/>
        </w:rPr>
      </w:pPr>
      <w:r w:rsidRPr="00967641">
        <w:rPr>
          <w:rFonts w:ascii="Century Schoolbook" w:hAnsi="Century Schoolbook"/>
          <w:b/>
          <w:bCs/>
          <w:sz w:val="22"/>
          <w:szCs w:val="22"/>
        </w:rPr>
        <w:t>Long-term</w:t>
      </w:r>
      <w:r w:rsidR="009858D1" w:rsidRPr="00967641">
        <w:rPr>
          <w:rFonts w:ascii="Century Schoolbook" w:hAnsi="Century Schoolbook"/>
          <w:b/>
          <w:bCs/>
          <w:sz w:val="22"/>
          <w:szCs w:val="22"/>
        </w:rPr>
        <w:t xml:space="preserve"> </w:t>
      </w:r>
      <w:r w:rsidRPr="00967641">
        <w:rPr>
          <w:rFonts w:ascii="Century Schoolbook" w:hAnsi="Century Schoolbook"/>
          <w:b/>
          <w:bCs/>
          <w:sz w:val="22"/>
          <w:szCs w:val="22"/>
        </w:rPr>
        <w:t>Debt</w:t>
      </w:r>
      <w:r w:rsidRPr="00967641">
        <w:rPr>
          <w:rFonts w:ascii="Century Schoolbook" w:hAnsi="Century Schoolbook"/>
          <w:sz w:val="22"/>
          <w:szCs w:val="22"/>
        </w:rPr>
        <w:t xml:space="preserve">.  As of </w:t>
      </w:r>
      <w:r w:rsidR="0091412B" w:rsidRPr="00967641">
        <w:rPr>
          <w:rFonts w:ascii="Century Schoolbook" w:hAnsi="Century Schoolbook"/>
          <w:sz w:val="22"/>
          <w:szCs w:val="22"/>
        </w:rPr>
        <w:t xml:space="preserve">June 30, </w:t>
      </w:r>
      <w:r w:rsidR="00122BBF" w:rsidRPr="00967641">
        <w:rPr>
          <w:rFonts w:ascii="Century Schoolbook" w:hAnsi="Century Schoolbook"/>
          <w:sz w:val="22"/>
          <w:szCs w:val="22"/>
        </w:rPr>
        <w:t>202</w:t>
      </w:r>
      <w:r w:rsidR="00B1237C">
        <w:rPr>
          <w:rFonts w:ascii="Century Schoolbook" w:hAnsi="Century Schoolbook"/>
          <w:sz w:val="22"/>
          <w:szCs w:val="22"/>
        </w:rPr>
        <w:t>5</w:t>
      </w:r>
      <w:r w:rsidRPr="00967641">
        <w:rPr>
          <w:rFonts w:ascii="Century Schoolbook" w:hAnsi="Century Schoolbook"/>
          <w:sz w:val="22"/>
          <w:szCs w:val="22"/>
        </w:rPr>
        <w:t>, Carolina County had bonded d</w:t>
      </w:r>
      <w:r w:rsidR="00B16BAC" w:rsidRPr="00967641">
        <w:rPr>
          <w:rFonts w:ascii="Century Schoolbook" w:hAnsi="Century Schoolbook"/>
          <w:sz w:val="22"/>
          <w:szCs w:val="22"/>
        </w:rPr>
        <w:t xml:space="preserve">ebt outstanding of </w:t>
      </w:r>
      <w:r w:rsidR="00B16BAC" w:rsidRPr="003F0B3C">
        <w:rPr>
          <w:rFonts w:ascii="Century Schoolbook" w:hAnsi="Century Schoolbook"/>
          <w:sz w:val="22"/>
          <w:szCs w:val="22"/>
          <w:highlight w:val="yellow"/>
        </w:rPr>
        <w:t>$</w:t>
      </w:r>
      <w:r w:rsidR="002D2E4B" w:rsidRPr="003F0B3C">
        <w:rPr>
          <w:rFonts w:ascii="Century Schoolbook" w:hAnsi="Century Schoolbook"/>
          <w:sz w:val="22"/>
          <w:szCs w:val="22"/>
          <w:highlight w:val="yellow"/>
        </w:rPr>
        <w:t>1</w:t>
      </w:r>
      <w:r w:rsidR="008A44FC" w:rsidRPr="003F0B3C">
        <w:rPr>
          <w:rFonts w:ascii="Century Schoolbook" w:hAnsi="Century Schoolbook"/>
          <w:sz w:val="22"/>
          <w:szCs w:val="22"/>
          <w:highlight w:val="yellow"/>
        </w:rPr>
        <w:t>3</w:t>
      </w:r>
      <w:r w:rsidR="002D2E4B" w:rsidRPr="003F0B3C">
        <w:rPr>
          <w:rFonts w:ascii="Century Schoolbook" w:hAnsi="Century Schoolbook"/>
          <w:sz w:val="22"/>
          <w:szCs w:val="22"/>
          <w:highlight w:val="yellow"/>
        </w:rPr>
        <w:t>,</w:t>
      </w:r>
      <w:r w:rsidR="008A44FC" w:rsidRPr="003F0B3C">
        <w:rPr>
          <w:rFonts w:ascii="Century Schoolbook" w:hAnsi="Century Schoolbook"/>
          <w:sz w:val="22"/>
          <w:szCs w:val="22"/>
          <w:highlight w:val="yellow"/>
        </w:rPr>
        <w:t>205</w:t>
      </w:r>
      <w:r w:rsidR="002D2E4B" w:rsidRPr="003F0B3C">
        <w:rPr>
          <w:rFonts w:ascii="Century Schoolbook" w:hAnsi="Century Schoolbook"/>
          <w:sz w:val="22"/>
          <w:szCs w:val="22"/>
          <w:highlight w:val="yellow"/>
        </w:rPr>
        <w:t>,000</w:t>
      </w:r>
      <w:r w:rsidR="00D60DDE" w:rsidRPr="00967641">
        <w:rPr>
          <w:rFonts w:ascii="Century Schoolbook" w:hAnsi="Century Schoolbook"/>
          <w:sz w:val="22"/>
          <w:szCs w:val="22"/>
        </w:rPr>
        <w:t xml:space="preserve"> </w:t>
      </w:r>
      <w:r w:rsidRPr="00967641">
        <w:rPr>
          <w:rFonts w:ascii="Century Schoolbook" w:hAnsi="Century Schoolbook"/>
          <w:sz w:val="22"/>
          <w:szCs w:val="22"/>
        </w:rPr>
        <w:t>all of which is debt backed by the full faith and credit of the County.</w:t>
      </w:r>
      <w:r w:rsidR="00F91D42">
        <w:rPr>
          <w:rFonts w:ascii="Century Schoolbook" w:hAnsi="Century Schoolbook"/>
          <w:sz w:val="22"/>
          <w:szCs w:val="22"/>
        </w:rPr>
        <w:t xml:space="preserve"> </w:t>
      </w:r>
      <w:r w:rsidR="00F91D42" w:rsidRPr="00F91D42">
        <w:rPr>
          <w:rFonts w:ascii="Century Schoolbook" w:hAnsi="Century Schoolbook"/>
          <w:sz w:val="22"/>
          <w:szCs w:val="22"/>
          <w:highlight w:val="yellow"/>
        </w:rPr>
        <w:t>Changes in</w:t>
      </w:r>
      <w:r w:rsidR="00F91D42">
        <w:rPr>
          <w:rFonts w:ascii="Century Schoolbook" w:hAnsi="Century Schoolbook"/>
          <w:sz w:val="22"/>
          <w:szCs w:val="22"/>
        </w:rPr>
        <w:t xml:space="preserve"> </w:t>
      </w:r>
      <w:r w:rsidR="00F91D42" w:rsidRPr="00F91D42">
        <w:rPr>
          <w:rFonts w:ascii="Century Schoolbook" w:hAnsi="Century Schoolbook"/>
          <w:sz w:val="22"/>
          <w:szCs w:val="22"/>
          <w:highlight w:val="yellow"/>
        </w:rPr>
        <w:t>long-term obligations are as follows:</w:t>
      </w:r>
      <w:r w:rsidR="00F91D42">
        <w:rPr>
          <w:rFonts w:ascii="Century Schoolbook" w:hAnsi="Century Schoolbook"/>
          <w:sz w:val="22"/>
          <w:szCs w:val="22"/>
        </w:rPr>
        <w:t xml:space="preserve"> </w:t>
      </w:r>
      <w:r w:rsidR="00A90368">
        <w:rPr>
          <w:rFonts w:ascii="Century Schoolbook" w:hAnsi="Century Schoolbook"/>
          <w:noProof/>
          <w:sz w:val="22"/>
          <w:szCs w:val="22"/>
        </w:rPr>
        <w:object w:dxaOrig="1440" w:dyaOrig="1440" w14:anchorId="70293D8A">
          <v:shape id="_x0000_s2118" type="#_x0000_t75" style="position:absolute;left:0;text-align:left;margin-left:2.95pt;margin-top:233.25pt;width:498.65pt;height:181.6pt;z-index:251686912;mso-position-horizontal-relative:text;mso-position-vertical-relative:text">
            <v:imagedata r:id="rId21" o:title=""/>
            <w10:wrap type="topAndBottom"/>
          </v:shape>
          <o:OLEObject Type="Embed" ProgID="Excel.Sheet.8" ShapeID="_x0000_s2118" DrawAspect="Content" ObjectID="_1824890257" r:id="rId22"/>
        </w:object>
      </w:r>
    </w:p>
    <w:p w14:paraId="01AD07D1" w14:textId="77777777" w:rsidR="00F91D42" w:rsidRPr="00967641" w:rsidRDefault="00F91D42" w:rsidP="007D372D">
      <w:pPr>
        <w:jc w:val="both"/>
        <w:rPr>
          <w:rFonts w:ascii="Century Schoolbook" w:hAnsi="Century Schoolbook"/>
          <w:sz w:val="22"/>
          <w:szCs w:val="22"/>
        </w:rPr>
      </w:pPr>
    </w:p>
    <w:p w14:paraId="187F9FC6" w14:textId="77777777" w:rsidR="00701023" w:rsidRPr="00967641" w:rsidRDefault="00701023" w:rsidP="007D372D">
      <w:pPr>
        <w:jc w:val="center"/>
        <w:rPr>
          <w:rFonts w:ascii="Century Schoolbook" w:hAnsi="Century Schoolbook"/>
          <w:b/>
          <w:bCs/>
          <w:sz w:val="22"/>
          <w:szCs w:val="22"/>
        </w:rPr>
      </w:pPr>
    </w:p>
    <w:p w14:paraId="59823DD5" w14:textId="370CAF23" w:rsidR="00EA684A" w:rsidRPr="00967641" w:rsidRDefault="00EA684A" w:rsidP="00EA684A">
      <w:pPr>
        <w:pStyle w:val="Caption"/>
        <w:jc w:val="center"/>
        <w:rPr>
          <w:rFonts w:ascii="Century Schoolbook" w:hAnsi="Century Schoolbook"/>
          <w:sz w:val="22"/>
          <w:szCs w:val="22"/>
        </w:rPr>
      </w:pPr>
      <w:r w:rsidRPr="00967641">
        <w:rPr>
          <w:rFonts w:ascii="Century Schoolbook" w:hAnsi="Century Schoolbook"/>
          <w:sz w:val="22"/>
          <w:szCs w:val="22"/>
        </w:rPr>
        <w:lastRenderedPageBreak/>
        <w:t>Figure 5</w:t>
      </w:r>
    </w:p>
    <w:p w14:paraId="5A44293D" w14:textId="77777777" w:rsidR="00BA097D" w:rsidRDefault="00BA097D" w:rsidP="00291610">
      <w:pPr>
        <w:jc w:val="both"/>
        <w:rPr>
          <w:rFonts w:ascii="Century Schoolbook" w:hAnsi="Century Schoolbook"/>
          <w:b/>
          <w:bCs/>
          <w:sz w:val="22"/>
          <w:szCs w:val="22"/>
        </w:rPr>
      </w:pPr>
    </w:p>
    <w:p w14:paraId="0A02CC3F" w14:textId="77777777" w:rsidR="00BA097D" w:rsidRDefault="00BA097D" w:rsidP="00291610">
      <w:pPr>
        <w:jc w:val="both"/>
        <w:rPr>
          <w:rFonts w:ascii="Century Schoolbook" w:hAnsi="Century Schoolbook"/>
          <w:b/>
          <w:bCs/>
          <w:sz w:val="22"/>
          <w:szCs w:val="22"/>
        </w:rPr>
      </w:pPr>
    </w:p>
    <w:p w14:paraId="30D19D6B" w14:textId="3E66A1FC" w:rsidR="00C13DA5" w:rsidRPr="00967641" w:rsidRDefault="00C13DA5" w:rsidP="00291610">
      <w:pPr>
        <w:jc w:val="both"/>
        <w:rPr>
          <w:rFonts w:ascii="Century Schoolbook" w:hAnsi="Century Schoolbook"/>
          <w:sz w:val="22"/>
          <w:szCs w:val="22"/>
        </w:rPr>
      </w:pPr>
      <w:r w:rsidRPr="00967641">
        <w:rPr>
          <w:rFonts w:ascii="Century Schoolbook" w:hAnsi="Century Schoolbook"/>
          <w:b/>
          <w:bCs/>
          <w:sz w:val="22"/>
          <w:szCs w:val="22"/>
        </w:rPr>
        <w:t>Outstanding Debt</w:t>
      </w:r>
      <w:r w:rsidRPr="00967641">
        <w:rPr>
          <w:rFonts w:ascii="Century Schoolbook" w:hAnsi="Century Schoolbook"/>
          <w:sz w:val="22"/>
          <w:szCs w:val="22"/>
        </w:rPr>
        <w:t xml:space="preserve">. </w:t>
      </w:r>
      <w:r w:rsidRPr="00591199">
        <w:rPr>
          <w:rFonts w:ascii="Century Schoolbook" w:hAnsi="Century Schoolbook"/>
          <w:sz w:val="22"/>
          <w:szCs w:val="22"/>
        </w:rPr>
        <w:t>Carolina County’s outstanding debt</w:t>
      </w:r>
      <w:r w:rsidR="00CF6D78" w:rsidRPr="00591199">
        <w:rPr>
          <w:rFonts w:ascii="Century Schoolbook" w:hAnsi="Century Schoolbook"/>
          <w:sz w:val="22"/>
          <w:szCs w:val="22"/>
        </w:rPr>
        <w:t xml:space="preserve"> of Governmental Activities</w:t>
      </w:r>
      <w:r w:rsidR="003F0B3C">
        <w:rPr>
          <w:rFonts w:ascii="Century Schoolbook" w:hAnsi="Century Schoolbook"/>
          <w:sz w:val="22"/>
          <w:szCs w:val="22"/>
        </w:rPr>
        <w:t xml:space="preserve"> </w:t>
      </w:r>
      <w:r w:rsidRPr="00591199">
        <w:rPr>
          <w:rFonts w:ascii="Century Schoolbook" w:hAnsi="Century Schoolbook"/>
          <w:sz w:val="22"/>
          <w:szCs w:val="22"/>
        </w:rPr>
        <w:t>increased</w:t>
      </w:r>
      <w:r w:rsidR="00CF6D78" w:rsidRPr="00591199">
        <w:rPr>
          <w:rFonts w:ascii="Century Schoolbook" w:hAnsi="Century Schoolbook"/>
          <w:sz w:val="22"/>
          <w:szCs w:val="22"/>
        </w:rPr>
        <w:t xml:space="preserve"> by $1,200,000 because of the issuance of installment purchases. While the County is responsible for the payment of this debt the proceeds were used to acquire capital assets which are reported by the Carolina County Board of Education.</w:t>
      </w:r>
    </w:p>
    <w:p w14:paraId="7342BE3B" w14:textId="77777777" w:rsidR="00C13DA5" w:rsidRPr="00967641" w:rsidRDefault="00C13DA5" w:rsidP="00291610">
      <w:pPr>
        <w:jc w:val="both"/>
        <w:rPr>
          <w:rFonts w:ascii="Century Schoolbook" w:hAnsi="Century Schoolbook"/>
          <w:sz w:val="22"/>
          <w:szCs w:val="22"/>
        </w:rPr>
      </w:pPr>
    </w:p>
    <w:p w14:paraId="10CAAD0E" w14:textId="3B536D77"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Carolina County maintained for the 1</w:t>
      </w:r>
      <w:r w:rsidR="001903CC" w:rsidRPr="00967641">
        <w:rPr>
          <w:rFonts w:ascii="Century Schoolbook" w:hAnsi="Century Schoolbook"/>
          <w:sz w:val="22"/>
          <w:szCs w:val="22"/>
        </w:rPr>
        <w:t>5</w:t>
      </w:r>
      <w:r w:rsidRPr="00967641">
        <w:rPr>
          <w:rFonts w:ascii="Century Schoolbook" w:hAnsi="Century Schoolbook"/>
          <w:sz w:val="22"/>
          <w:szCs w:val="22"/>
          <w:vertAlign w:val="superscript"/>
        </w:rPr>
        <w:t>th</w:t>
      </w:r>
      <w:r w:rsidRPr="00967641">
        <w:rPr>
          <w:rFonts w:ascii="Century Schoolbook" w:hAnsi="Century Schoolbook"/>
          <w:sz w:val="22"/>
          <w:szCs w:val="22"/>
        </w:rPr>
        <w:t xml:space="preserve"> consecutive year, its Aa</w:t>
      </w:r>
      <w:r w:rsidR="004A407C" w:rsidRPr="00967641">
        <w:rPr>
          <w:rFonts w:ascii="Century Schoolbook" w:hAnsi="Century Schoolbook"/>
          <w:sz w:val="22"/>
          <w:szCs w:val="22"/>
        </w:rPr>
        <w:t>1</w:t>
      </w:r>
      <w:r w:rsidRPr="00967641">
        <w:rPr>
          <w:rFonts w:ascii="Century Schoolbook" w:hAnsi="Century Schoolbook"/>
          <w:sz w:val="22"/>
          <w:szCs w:val="22"/>
        </w:rPr>
        <w:t xml:space="preserve"> bond rating from Moody’s Investor Service and A</w:t>
      </w:r>
      <w:r w:rsidR="00354CC1" w:rsidRPr="00967641">
        <w:rPr>
          <w:rFonts w:ascii="Century Schoolbook" w:hAnsi="Century Schoolbook"/>
          <w:sz w:val="22"/>
          <w:szCs w:val="22"/>
        </w:rPr>
        <w:t>A</w:t>
      </w:r>
      <w:r w:rsidR="004A407C" w:rsidRPr="00967641">
        <w:rPr>
          <w:rFonts w:ascii="Century Schoolbook" w:hAnsi="Century Schoolbook"/>
          <w:sz w:val="22"/>
          <w:szCs w:val="22"/>
        </w:rPr>
        <w:t>+</w:t>
      </w:r>
      <w:r w:rsidRPr="00967641">
        <w:rPr>
          <w:rFonts w:ascii="Century Schoolbook" w:hAnsi="Century Schoolbook"/>
          <w:sz w:val="22"/>
          <w:szCs w:val="22"/>
        </w:rPr>
        <w:t xml:space="preserve"> rating from Standard and Poor’s Corporation and Fitch</w:t>
      </w:r>
      <w:r w:rsidR="001903CC" w:rsidRPr="00967641">
        <w:rPr>
          <w:rFonts w:ascii="Century Schoolbook" w:hAnsi="Century Schoolbook"/>
          <w:sz w:val="22"/>
          <w:szCs w:val="22"/>
        </w:rPr>
        <w:t xml:space="preserve"> </w:t>
      </w:r>
      <w:r w:rsidRPr="00967641">
        <w:rPr>
          <w:rFonts w:ascii="Century Schoolbook" w:hAnsi="Century Schoolbook"/>
          <w:sz w:val="22"/>
          <w:szCs w:val="22"/>
        </w:rPr>
        <w:t xml:space="preserve">Ratings.  This bond rating is a clear indication of the sound financial condition of Carolina County.  This achievement is a primary factor in keeping interest costs low on the County’s outstanding debt.  </w:t>
      </w:r>
    </w:p>
    <w:p w14:paraId="4A5D9FDE" w14:textId="77777777" w:rsidR="00FD02BA" w:rsidRPr="00967641" w:rsidRDefault="00FD02BA" w:rsidP="00291610">
      <w:pPr>
        <w:jc w:val="both"/>
        <w:rPr>
          <w:rFonts w:ascii="Century Schoolbook" w:hAnsi="Century Schoolbook"/>
          <w:sz w:val="22"/>
          <w:szCs w:val="22"/>
        </w:rPr>
      </w:pPr>
    </w:p>
    <w:p w14:paraId="04CAE0D1" w14:textId="47C004A6"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The State of North Carolina limits the amount of general obligation debt that a unit of government can issue to 8</w:t>
      </w:r>
      <w:r w:rsidR="00502A93" w:rsidRPr="00967641">
        <w:rPr>
          <w:rFonts w:ascii="Century Schoolbook" w:hAnsi="Century Schoolbook"/>
          <w:sz w:val="22"/>
          <w:szCs w:val="22"/>
        </w:rPr>
        <w:t>%</w:t>
      </w:r>
      <w:r w:rsidRPr="00967641">
        <w:rPr>
          <w:rFonts w:ascii="Century Schoolbook" w:hAnsi="Century Schoolbook"/>
          <w:sz w:val="22"/>
          <w:szCs w:val="22"/>
        </w:rPr>
        <w:t xml:space="preserve"> of the total assessed value of taxable property located within that government’s boundaries. The legal debt margin for Carolina County is $</w:t>
      </w:r>
      <w:r w:rsidR="00C30080" w:rsidRPr="00967641">
        <w:rPr>
          <w:rFonts w:ascii="Century Schoolbook" w:hAnsi="Century Schoolbook"/>
          <w:sz w:val="22"/>
          <w:szCs w:val="22"/>
        </w:rPr>
        <w:t>50</w:t>
      </w:r>
      <w:r w:rsidR="009A383B" w:rsidRPr="00967641">
        <w:rPr>
          <w:rFonts w:ascii="Century Schoolbook" w:hAnsi="Century Schoolbook"/>
          <w:sz w:val="22"/>
          <w:szCs w:val="22"/>
        </w:rPr>
        <w:t>6</w:t>
      </w:r>
      <w:r w:rsidR="00C30080" w:rsidRPr="00967641">
        <w:rPr>
          <w:rFonts w:ascii="Century Schoolbook" w:hAnsi="Century Schoolbook"/>
          <w:sz w:val="22"/>
          <w:szCs w:val="22"/>
        </w:rPr>
        <w:t>,</w:t>
      </w:r>
      <w:r w:rsidR="009A383B" w:rsidRPr="00967641">
        <w:rPr>
          <w:rFonts w:ascii="Century Schoolbook" w:hAnsi="Century Schoolbook"/>
          <w:sz w:val="22"/>
          <w:szCs w:val="22"/>
        </w:rPr>
        <w:t>399</w:t>
      </w:r>
      <w:r w:rsidR="00C30080" w:rsidRPr="00967641">
        <w:rPr>
          <w:rFonts w:ascii="Century Schoolbook" w:hAnsi="Century Schoolbook"/>
          <w:sz w:val="22"/>
          <w:szCs w:val="22"/>
        </w:rPr>
        <w:t>,</w:t>
      </w:r>
      <w:r w:rsidR="009A383B" w:rsidRPr="00967641">
        <w:rPr>
          <w:rFonts w:ascii="Century Schoolbook" w:hAnsi="Century Schoolbook"/>
          <w:sz w:val="22"/>
          <w:szCs w:val="22"/>
        </w:rPr>
        <w:t>216</w:t>
      </w:r>
      <w:r w:rsidRPr="00967641">
        <w:rPr>
          <w:rFonts w:ascii="Century Schoolbook" w:hAnsi="Century Schoolbook"/>
          <w:sz w:val="22"/>
          <w:szCs w:val="22"/>
        </w:rPr>
        <w:t xml:space="preserve">.  The County has $1,250,000 in bonds authorized but unissued at </w:t>
      </w:r>
      <w:r w:rsidR="0091412B" w:rsidRPr="00967641">
        <w:rPr>
          <w:rFonts w:ascii="Century Schoolbook" w:hAnsi="Century Schoolbook"/>
          <w:sz w:val="22"/>
          <w:szCs w:val="22"/>
        </w:rPr>
        <w:t xml:space="preserve">June 30, </w:t>
      </w:r>
      <w:r w:rsidR="001D18F2" w:rsidRPr="00967641">
        <w:rPr>
          <w:rFonts w:ascii="Century Schoolbook" w:hAnsi="Century Schoolbook"/>
          <w:sz w:val="22"/>
          <w:szCs w:val="22"/>
        </w:rPr>
        <w:t>202</w:t>
      </w:r>
      <w:r w:rsidR="00591199">
        <w:rPr>
          <w:rFonts w:ascii="Century Schoolbook" w:hAnsi="Century Schoolbook"/>
          <w:sz w:val="22"/>
          <w:szCs w:val="22"/>
        </w:rPr>
        <w:t>5</w:t>
      </w:r>
      <w:r w:rsidRPr="00967641">
        <w:rPr>
          <w:rFonts w:ascii="Century Schoolbook" w:hAnsi="Century Schoolbook"/>
          <w:sz w:val="22"/>
          <w:szCs w:val="22"/>
        </w:rPr>
        <w:t xml:space="preserve">. </w:t>
      </w:r>
    </w:p>
    <w:p w14:paraId="761F6B3E" w14:textId="77777777" w:rsidR="00FD02BA" w:rsidRPr="00967641" w:rsidRDefault="00FD02BA" w:rsidP="00291610">
      <w:pPr>
        <w:jc w:val="both"/>
        <w:rPr>
          <w:rFonts w:ascii="Century Schoolbook" w:hAnsi="Century Schoolbook"/>
          <w:sz w:val="22"/>
          <w:szCs w:val="22"/>
        </w:rPr>
      </w:pPr>
    </w:p>
    <w:p w14:paraId="2E622801" w14:textId="51331CE8" w:rsidR="00FD02BA" w:rsidRPr="00967641" w:rsidRDefault="00FD02BA" w:rsidP="007D372D">
      <w:pPr>
        <w:jc w:val="both"/>
        <w:rPr>
          <w:rFonts w:ascii="Century Schoolbook" w:hAnsi="Century Schoolbook"/>
          <w:sz w:val="22"/>
          <w:szCs w:val="22"/>
        </w:rPr>
      </w:pPr>
      <w:r w:rsidRPr="00967641">
        <w:rPr>
          <w:rFonts w:ascii="Century Schoolbook" w:hAnsi="Century Schoolbook"/>
          <w:sz w:val="22"/>
          <w:szCs w:val="22"/>
        </w:rPr>
        <w:t xml:space="preserve">Additional information regarding Carolina County’s long-term debt can be found in </w:t>
      </w:r>
      <w:r w:rsidR="00752C0B" w:rsidRPr="00967641">
        <w:rPr>
          <w:rFonts w:ascii="Century Schoolbook" w:hAnsi="Century Schoolbook"/>
          <w:sz w:val="22"/>
          <w:szCs w:val="22"/>
        </w:rPr>
        <w:t>N</w:t>
      </w:r>
      <w:r w:rsidRPr="00967641">
        <w:rPr>
          <w:rFonts w:ascii="Century Schoolbook" w:hAnsi="Century Schoolbook"/>
          <w:sz w:val="22"/>
          <w:szCs w:val="22"/>
        </w:rPr>
        <w:t>ote I</w:t>
      </w:r>
      <w:r w:rsidR="00AF41B8" w:rsidRPr="00967641">
        <w:rPr>
          <w:rFonts w:ascii="Century Schoolbook" w:hAnsi="Century Schoolbook"/>
          <w:sz w:val="22"/>
          <w:szCs w:val="22"/>
        </w:rPr>
        <w:t>V</w:t>
      </w:r>
      <w:r w:rsidRPr="00967641">
        <w:rPr>
          <w:rFonts w:ascii="Century Schoolbook" w:hAnsi="Century Schoolbook"/>
          <w:sz w:val="22"/>
          <w:szCs w:val="22"/>
        </w:rPr>
        <w:t>.B.</w:t>
      </w:r>
      <w:r w:rsidR="00AF41B8" w:rsidRPr="00967641">
        <w:rPr>
          <w:rFonts w:ascii="Century Schoolbook" w:hAnsi="Century Schoolbook"/>
          <w:sz w:val="22"/>
          <w:szCs w:val="22"/>
        </w:rPr>
        <w:t>8</w:t>
      </w:r>
      <w:r w:rsidRPr="00967641">
        <w:rPr>
          <w:rFonts w:ascii="Century Schoolbook" w:hAnsi="Century Schoolbook"/>
          <w:sz w:val="22"/>
          <w:szCs w:val="22"/>
        </w:rPr>
        <w:t xml:space="preserve"> of this audited financial report.</w:t>
      </w:r>
    </w:p>
    <w:p w14:paraId="64EB8F45" w14:textId="0F3A21C7" w:rsidR="00D049EF" w:rsidRPr="00967641" w:rsidRDefault="00D049EF">
      <w:pPr>
        <w:rPr>
          <w:rFonts w:ascii="Century Schoolbook" w:hAnsi="Century Schoolbook"/>
          <w:b/>
          <w:bCs/>
          <w:sz w:val="22"/>
          <w:szCs w:val="22"/>
        </w:rPr>
      </w:pPr>
    </w:p>
    <w:p w14:paraId="15281E6E" w14:textId="7D3A51BC" w:rsidR="00191892" w:rsidRPr="00967641" w:rsidRDefault="00D049EF" w:rsidP="00191892">
      <w:pPr>
        <w:pStyle w:val="Heading1"/>
        <w:rPr>
          <w:rFonts w:ascii="Century Schoolbook" w:hAnsi="Century Schoolbook" w:cs="Times New Roman"/>
          <w:sz w:val="22"/>
          <w:szCs w:val="22"/>
        </w:rPr>
      </w:pPr>
      <w:r w:rsidRPr="00967641">
        <w:rPr>
          <w:rFonts w:ascii="Century Schoolbook" w:hAnsi="Century Schoolbook" w:cs="Times New Roman"/>
          <w:sz w:val="22"/>
          <w:szCs w:val="22"/>
        </w:rPr>
        <w:t>Ec</w:t>
      </w:r>
      <w:r w:rsidR="00FD02BA" w:rsidRPr="00967641">
        <w:rPr>
          <w:rFonts w:ascii="Century Schoolbook" w:hAnsi="Century Schoolbook" w:cs="Times New Roman"/>
          <w:sz w:val="22"/>
          <w:szCs w:val="22"/>
        </w:rPr>
        <w:t xml:space="preserve">onomic Factors and </w:t>
      </w:r>
      <w:r w:rsidR="00314AB3" w:rsidRPr="00967641">
        <w:rPr>
          <w:rFonts w:ascii="Century Schoolbook" w:hAnsi="Century Schoolbook" w:cs="Times New Roman"/>
          <w:sz w:val="22"/>
          <w:szCs w:val="22"/>
        </w:rPr>
        <w:t>Next Year’s</w:t>
      </w:r>
      <w:r w:rsidR="00122BBF" w:rsidRPr="00967641">
        <w:rPr>
          <w:rFonts w:ascii="Century Schoolbook" w:hAnsi="Century Schoolbook" w:cs="Times New Roman"/>
          <w:sz w:val="22"/>
          <w:szCs w:val="22"/>
        </w:rPr>
        <w:t xml:space="preserve"> </w:t>
      </w:r>
      <w:r w:rsidR="00FD02BA" w:rsidRPr="00967641">
        <w:rPr>
          <w:rFonts w:ascii="Century Schoolbook" w:hAnsi="Century Schoolbook" w:cs="Times New Roman"/>
          <w:sz w:val="22"/>
          <w:szCs w:val="22"/>
        </w:rPr>
        <w:t>Budgets and Rates</w:t>
      </w:r>
    </w:p>
    <w:p w14:paraId="3F242792" w14:textId="3B88C3E0" w:rsidR="007D372D" w:rsidRDefault="00191892" w:rsidP="007D372D">
      <w:pPr>
        <w:rPr>
          <w:rFonts w:ascii="Century Schoolbook" w:hAnsi="Century Schoolbook"/>
          <w:sz w:val="22"/>
          <w:szCs w:val="22"/>
        </w:rPr>
      </w:pPr>
      <w:r w:rsidRPr="00967641">
        <w:rPr>
          <w:rFonts w:ascii="Century Schoolbook" w:hAnsi="Century Schoolbook"/>
          <w:sz w:val="22"/>
          <w:szCs w:val="22"/>
        </w:rPr>
        <w:t xml:space="preserve">The following economic </w:t>
      </w:r>
      <w:r w:rsidR="00496177" w:rsidRPr="00967641">
        <w:rPr>
          <w:rFonts w:ascii="Century Schoolbook" w:hAnsi="Century Schoolbook"/>
          <w:sz w:val="22"/>
          <w:szCs w:val="22"/>
        </w:rPr>
        <w:t xml:space="preserve">factors currently affect Carolina </w:t>
      </w:r>
      <w:r w:rsidRPr="00967641">
        <w:rPr>
          <w:rFonts w:ascii="Century Schoolbook" w:hAnsi="Century Schoolbook"/>
          <w:sz w:val="22"/>
          <w:szCs w:val="22"/>
        </w:rPr>
        <w:t>County</w:t>
      </w:r>
      <w:r w:rsidR="00496177" w:rsidRPr="00967641">
        <w:rPr>
          <w:rFonts w:ascii="Century Schoolbook" w:hAnsi="Century Schoolbook"/>
          <w:sz w:val="22"/>
          <w:szCs w:val="22"/>
        </w:rPr>
        <w:t xml:space="preserve"> and were considered in developing the FY</w:t>
      </w:r>
      <w:r w:rsidR="003F0B3C">
        <w:rPr>
          <w:rFonts w:ascii="Century Schoolbook" w:hAnsi="Century Schoolbook"/>
          <w:sz w:val="22"/>
          <w:szCs w:val="22"/>
        </w:rPr>
        <w:t xml:space="preserve"> 20</w:t>
      </w:r>
      <w:r w:rsidR="00496177" w:rsidRPr="00967641">
        <w:rPr>
          <w:rFonts w:ascii="Century Schoolbook" w:hAnsi="Century Schoolbook"/>
          <w:sz w:val="22"/>
          <w:szCs w:val="22"/>
        </w:rPr>
        <w:t>2</w:t>
      </w:r>
      <w:r w:rsidR="00591199">
        <w:rPr>
          <w:rFonts w:ascii="Century Schoolbook" w:hAnsi="Century Schoolbook"/>
          <w:sz w:val="22"/>
          <w:szCs w:val="22"/>
        </w:rPr>
        <w:t>6</w:t>
      </w:r>
      <w:r w:rsidR="00496177" w:rsidRPr="00967641">
        <w:rPr>
          <w:rFonts w:ascii="Century Schoolbook" w:hAnsi="Century Schoolbook"/>
          <w:sz w:val="22"/>
          <w:szCs w:val="22"/>
        </w:rPr>
        <w:t xml:space="preserve"> fiscal year budget</w:t>
      </w:r>
      <w:r w:rsidRPr="00967641">
        <w:rPr>
          <w:rFonts w:ascii="Century Schoolbook" w:hAnsi="Century Schoolbook"/>
          <w:sz w:val="22"/>
          <w:szCs w:val="22"/>
        </w:rPr>
        <w:t>.</w:t>
      </w:r>
    </w:p>
    <w:p w14:paraId="4FC23052" w14:textId="77777777" w:rsidR="00F91D42" w:rsidRDefault="00F91D42" w:rsidP="007D372D">
      <w:pPr>
        <w:rPr>
          <w:rFonts w:ascii="Century Schoolbook" w:hAnsi="Century Schoolbook"/>
          <w:sz w:val="22"/>
          <w:szCs w:val="22"/>
        </w:rPr>
      </w:pPr>
    </w:p>
    <w:p w14:paraId="690EDC0F" w14:textId="77777777" w:rsidR="007D372D" w:rsidRPr="00967641" w:rsidRDefault="007D372D" w:rsidP="007D372D">
      <w:pPr>
        <w:rPr>
          <w:rFonts w:ascii="Century Schoolbook" w:hAnsi="Century Schoolbook"/>
          <w:sz w:val="22"/>
          <w:szCs w:val="22"/>
        </w:rPr>
      </w:pPr>
    </w:p>
    <w:p w14:paraId="7A1D2B59" w14:textId="0F7C4ED8" w:rsidR="00191892" w:rsidRPr="003F0B3C" w:rsidRDefault="00191892" w:rsidP="00D25636">
      <w:pPr>
        <w:pBdr>
          <w:top w:val="thinThickThinSmallGap" w:sz="24" w:space="1" w:color="auto"/>
          <w:left w:val="thinThickThinSmallGap" w:sz="24" w:space="4" w:color="auto"/>
          <w:bottom w:val="thinThickThinSmallGap" w:sz="24" w:space="1" w:color="auto"/>
          <w:right w:val="thinThickThinSmallGap" w:sz="24" w:space="4" w:color="auto"/>
        </w:pBdr>
        <w:jc w:val="both"/>
        <w:rPr>
          <w:rFonts w:ascii="Century Schoolbook" w:hAnsi="Century Schoolbook"/>
          <w:sz w:val="22"/>
          <w:szCs w:val="22"/>
          <w:lang w:val="en"/>
        </w:rPr>
      </w:pPr>
      <w:bookmarkStart w:id="5" w:name="_Hlk37080810"/>
      <w:r w:rsidRPr="003F0B3C">
        <w:rPr>
          <w:rFonts w:ascii="Century Schoolbook" w:hAnsi="Century Schoolbook"/>
          <w:b/>
          <w:bCs/>
          <w:sz w:val="22"/>
          <w:szCs w:val="22"/>
          <w:lang w:val="en"/>
        </w:rPr>
        <w:t>Note to Preparer</w:t>
      </w:r>
      <w:r w:rsidR="003F0B3C" w:rsidRPr="003F0B3C">
        <w:rPr>
          <w:rFonts w:ascii="Century Schoolbook" w:hAnsi="Century Schoolbook"/>
          <w:b/>
          <w:bCs/>
          <w:sz w:val="22"/>
          <w:szCs w:val="22"/>
          <w:lang w:val="en"/>
        </w:rPr>
        <w:t>:</w:t>
      </w:r>
      <w:r w:rsidRPr="003F0B3C">
        <w:rPr>
          <w:rFonts w:ascii="Century Schoolbook" w:hAnsi="Century Schoolbook"/>
          <w:b/>
          <w:bCs/>
          <w:sz w:val="22"/>
          <w:szCs w:val="22"/>
          <w:lang w:val="en"/>
        </w:rPr>
        <w:t xml:space="preserve">  </w:t>
      </w:r>
      <w:r w:rsidRPr="003F0B3C">
        <w:rPr>
          <w:rFonts w:ascii="Century Schoolbook" w:hAnsi="Century Schoolbook"/>
          <w:sz w:val="22"/>
          <w:szCs w:val="22"/>
          <w:lang w:val="en"/>
        </w:rPr>
        <w:t xml:space="preserve">GASBS 34 ¶11.h. provides for, at a minimum, inclusion of </w:t>
      </w:r>
      <w:bookmarkEnd w:id="5"/>
      <w:r w:rsidRPr="003F0B3C">
        <w:rPr>
          <w:rFonts w:ascii="Century Schoolbook" w:hAnsi="Century Schoolbook"/>
          <w:sz w:val="22"/>
          <w:szCs w:val="22"/>
          <w:lang w:val="en"/>
        </w:rPr>
        <w:t>“…a description of currently known facts, decisions, or conditions that are expected to have a significant effect on financial position (net assets) or results of operations (revenues, expenses, and other changes in net assets).”</w:t>
      </w:r>
    </w:p>
    <w:p w14:paraId="233355A6" w14:textId="0369923B" w:rsidR="00314AB3" w:rsidRPr="00967641" w:rsidRDefault="00314AB3" w:rsidP="00D25636">
      <w:pPr>
        <w:pBdr>
          <w:top w:val="thinThickThinSmallGap" w:sz="24" w:space="1" w:color="auto"/>
          <w:left w:val="thinThickThinSmallGap" w:sz="24" w:space="4" w:color="auto"/>
          <w:bottom w:val="thinThickThinSmallGap" w:sz="24" w:space="1" w:color="auto"/>
          <w:right w:val="thinThickThinSmallGap" w:sz="24" w:space="4" w:color="auto"/>
        </w:pBdr>
        <w:jc w:val="both"/>
        <w:rPr>
          <w:rFonts w:ascii="Century Schoolbook" w:hAnsi="Century Schoolbook"/>
          <w:lang w:val="en"/>
        </w:rPr>
      </w:pPr>
    </w:p>
    <w:p w14:paraId="041B9B82" w14:textId="5AD012A1" w:rsidR="00314AB3" w:rsidRPr="003F0B3C" w:rsidRDefault="00314AB3" w:rsidP="00D25636">
      <w:pPr>
        <w:pBdr>
          <w:top w:val="thinThickThinSmallGap" w:sz="24" w:space="1" w:color="auto"/>
          <w:left w:val="thinThickThinSmallGap" w:sz="24" w:space="4" w:color="auto"/>
          <w:bottom w:val="thinThickThinSmallGap" w:sz="24" w:space="1" w:color="auto"/>
          <w:right w:val="thinThickThinSmallGap" w:sz="24" w:space="4" w:color="auto"/>
        </w:pBdr>
        <w:jc w:val="both"/>
        <w:rPr>
          <w:rFonts w:ascii="Century Schoolbook" w:hAnsi="Century Schoolbook"/>
          <w:sz w:val="20"/>
          <w:szCs w:val="20"/>
        </w:rPr>
      </w:pPr>
      <w:r w:rsidRPr="003F0B3C">
        <w:rPr>
          <w:rFonts w:ascii="Century Schoolbook" w:hAnsi="Century Schoolbook"/>
          <w:sz w:val="22"/>
          <w:szCs w:val="22"/>
          <w:lang w:val="en"/>
        </w:rPr>
        <w:t>Following is an example based on Carolina County</w:t>
      </w:r>
    </w:p>
    <w:p w14:paraId="4C14F7DB" w14:textId="77777777" w:rsidR="00FA1E86" w:rsidRPr="00967641" w:rsidRDefault="00FA1E86" w:rsidP="00FA1E86">
      <w:pPr>
        <w:ind w:left="720"/>
        <w:jc w:val="both"/>
        <w:rPr>
          <w:rFonts w:ascii="Century Schoolbook" w:hAnsi="Century Schoolbook"/>
          <w:sz w:val="22"/>
          <w:szCs w:val="22"/>
        </w:rPr>
      </w:pPr>
    </w:p>
    <w:p w14:paraId="44530CCB" w14:textId="77777777" w:rsidR="00FD02BA" w:rsidRPr="00967641" w:rsidRDefault="00FD02BA" w:rsidP="00291610">
      <w:pPr>
        <w:numPr>
          <w:ilvl w:val="0"/>
          <w:numId w:val="9"/>
        </w:numPr>
        <w:jc w:val="both"/>
        <w:rPr>
          <w:rFonts w:ascii="Century Schoolbook" w:hAnsi="Century Schoolbook"/>
          <w:sz w:val="22"/>
          <w:szCs w:val="22"/>
        </w:rPr>
      </w:pPr>
      <w:r w:rsidRPr="00967641">
        <w:rPr>
          <w:rFonts w:ascii="Century Schoolbook" w:hAnsi="Century Schoolbook"/>
          <w:sz w:val="22"/>
          <w:szCs w:val="22"/>
        </w:rPr>
        <w:t xml:space="preserve">The County is enjoying a low unemployment rate of </w:t>
      </w:r>
      <w:r w:rsidR="00753F6A" w:rsidRPr="00967641">
        <w:rPr>
          <w:rFonts w:ascii="Century Schoolbook" w:hAnsi="Century Schoolbook"/>
          <w:sz w:val="22"/>
          <w:szCs w:val="22"/>
        </w:rPr>
        <w:t>4.3</w:t>
      </w:r>
      <w:r w:rsidRPr="00967641">
        <w:rPr>
          <w:rFonts w:ascii="Century Schoolbook" w:hAnsi="Century Schoolbook"/>
          <w:sz w:val="22"/>
          <w:szCs w:val="22"/>
        </w:rPr>
        <w:t>%,</w:t>
      </w:r>
      <w:r w:rsidR="00CF312D" w:rsidRPr="00967641">
        <w:rPr>
          <w:rFonts w:ascii="Century Schoolbook" w:hAnsi="Century Schoolbook"/>
          <w:sz w:val="22"/>
          <w:szCs w:val="22"/>
        </w:rPr>
        <w:t xml:space="preserve"> </w:t>
      </w:r>
      <w:r w:rsidRPr="00967641">
        <w:rPr>
          <w:rFonts w:ascii="Century Schoolbook" w:hAnsi="Century Schoolbook"/>
          <w:sz w:val="22"/>
          <w:szCs w:val="22"/>
        </w:rPr>
        <w:t xml:space="preserve">lower than the state average of </w:t>
      </w:r>
      <w:r w:rsidR="00753F6A" w:rsidRPr="00967641">
        <w:rPr>
          <w:rFonts w:ascii="Century Schoolbook" w:hAnsi="Century Schoolbook"/>
          <w:sz w:val="22"/>
          <w:szCs w:val="22"/>
        </w:rPr>
        <w:t>5.1</w:t>
      </w:r>
      <w:r w:rsidRPr="00967641">
        <w:rPr>
          <w:rFonts w:ascii="Century Schoolbook" w:hAnsi="Century Schoolbook"/>
          <w:sz w:val="22"/>
          <w:szCs w:val="22"/>
        </w:rPr>
        <w:t>%</w:t>
      </w:r>
      <w:r w:rsidR="00502A93" w:rsidRPr="00967641">
        <w:rPr>
          <w:rFonts w:ascii="Century Schoolbook" w:hAnsi="Century Schoolbook"/>
          <w:sz w:val="22"/>
          <w:szCs w:val="22"/>
        </w:rPr>
        <w:t>.</w:t>
      </w:r>
    </w:p>
    <w:p w14:paraId="411E9958" w14:textId="337324C7" w:rsidR="00FD02BA" w:rsidRPr="00967641" w:rsidRDefault="00FD02BA" w:rsidP="00291610">
      <w:pPr>
        <w:numPr>
          <w:ilvl w:val="0"/>
          <w:numId w:val="9"/>
        </w:numPr>
        <w:jc w:val="both"/>
        <w:rPr>
          <w:rFonts w:ascii="Century Schoolbook" w:hAnsi="Century Schoolbook"/>
          <w:sz w:val="22"/>
          <w:szCs w:val="22"/>
        </w:rPr>
      </w:pPr>
      <w:r w:rsidRPr="00967641">
        <w:rPr>
          <w:rFonts w:ascii="Century Schoolbook" w:hAnsi="Century Schoolbook"/>
          <w:sz w:val="22"/>
          <w:szCs w:val="22"/>
        </w:rPr>
        <w:t>Retail vacancy rates are low, having sta</w:t>
      </w:r>
      <w:r w:rsidR="00291610" w:rsidRPr="00967641">
        <w:rPr>
          <w:rFonts w:ascii="Century Schoolbook" w:hAnsi="Century Schoolbook"/>
          <w:sz w:val="22"/>
          <w:szCs w:val="22"/>
        </w:rPr>
        <w:t>yed in the 5</w:t>
      </w:r>
      <w:r w:rsidR="00502A93" w:rsidRPr="00967641">
        <w:rPr>
          <w:rFonts w:ascii="Century Schoolbook" w:hAnsi="Century Schoolbook"/>
          <w:sz w:val="22"/>
          <w:szCs w:val="22"/>
        </w:rPr>
        <w:t>%</w:t>
      </w:r>
      <w:r w:rsidR="003F0B3C">
        <w:rPr>
          <w:rFonts w:ascii="Century Schoolbook" w:hAnsi="Century Schoolbook"/>
          <w:sz w:val="22"/>
          <w:szCs w:val="22"/>
        </w:rPr>
        <w:t xml:space="preserve"> – </w:t>
      </w:r>
      <w:r w:rsidR="00291610" w:rsidRPr="00967641">
        <w:rPr>
          <w:rFonts w:ascii="Century Schoolbook" w:hAnsi="Century Schoolbook"/>
          <w:sz w:val="22"/>
          <w:szCs w:val="22"/>
        </w:rPr>
        <w:t>10% range all year</w:t>
      </w:r>
      <w:r w:rsidR="009B5553" w:rsidRPr="00967641">
        <w:rPr>
          <w:rFonts w:ascii="Century Schoolbook" w:hAnsi="Century Schoolbook"/>
          <w:sz w:val="22"/>
          <w:szCs w:val="22"/>
        </w:rPr>
        <w:t>.  Management is implementing programs which will allow it to capitalize on manufacturing growth</w:t>
      </w:r>
      <w:r w:rsidRPr="00967641">
        <w:rPr>
          <w:rFonts w:ascii="Century Schoolbook" w:hAnsi="Century Schoolbook"/>
          <w:sz w:val="22"/>
          <w:szCs w:val="22"/>
        </w:rPr>
        <w:t xml:space="preserve"> </w:t>
      </w:r>
      <w:r w:rsidR="009B5553" w:rsidRPr="00967641">
        <w:rPr>
          <w:rFonts w:ascii="Century Schoolbook" w:hAnsi="Century Schoolbook"/>
          <w:sz w:val="22"/>
          <w:szCs w:val="22"/>
        </w:rPr>
        <w:t>and believes that retail vacancy rates will continue to remain low in the near future.</w:t>
      </w:r>
    </w:p>
    <w:p w14:paraId="4DED9764" w14:textId="77777777" w:rsidR="00FD02BA" w:rsidRPr="00967641" w:rsidRDefault="00FD02BA" w:rsidP="00291610">
      <w:pPr>
        <w:numPr>
          <w:ilvl w:val="0"/>
          <w:numId w:val="9"/>
        </w:numPr>
        <w:jc w:val="both"/>
        <w:rPr>
          <w:rFonts w:ascii="Century Schoolbook" w:hAnsi="Century Schoolbook"/>
          <w:sz w:val="22"/>
          <w:szCs w:val="22"/>
        </w:rPr>
      </w:pPr>
      <w:r w:rsidRPr="00967641">
        <w:rPr>
          <w:rFonts w:ascii="Century Schoolbook" w:hAnsi="Century Schoolbook"/>
          <w:sz w:val="22"/>
          <w:szCs w:val="22"/>
        </w:rPr>
        <w:t xml:space="preserve">New manufacturing jobs were created in the last year bringing 4,000 new jobs to </w:t>
      </w:r>
      <w:r w:rsidR="00455174" w:rsidRPr="00967641">
        <w:rPr>
          <w:rFonts w:ascii="Century Schoolbook" w:hAnsi="Century Schoolbook"/>
          <w:sz w:val="22"/>
          <w:szCs w:val="22"/>
        </w:rPr>
        <w:t xml:space="preserve">the </w:t>
      </w:r>
      <w:r w:rsidRPr="00967641">
        <w:rPr>
          <w:rFonts w:ascii="Century Schoolbook" w:hAnsi="Century Schoolbook"/>
          <w:sz w:val="22"/>
          <w:szCs w:val="22"/>
        </w:rPr>
        <w:t>County</w:t>
      </w:r>
      <w:r w:rsidR="00CF312D" w:rsidRPr="00967641">
        <w:rPr>
          <w:rFonts w:ascii="Century Schoolbook" w:hAnsi="Century Schoolbook"/>
          <w:sz w:val="22"/>
          <w:szCs w:val="22"/>
        </w:rPr>
        <w:t>.</w:t>
      </w:r>
    </w:p>
    <w:p w14:paraId="2ED5A9AD" w14:textId="77777777" w:rsidR="00E01962" w:rsidRPr="00967641" w:rsidRDefault="00E01962" w:rsidP="00291610">
      <w:pPr>
        <w:numPr>
          <w:ilvl w:val="0"/>
          <w:numId w:val="9"/>
        </w:numPr>
        <w:jc w:val="both"/>
        <w:rPr>
          <w:rFonts w:ascii="Century Schoolbook" w:hAnsi="Century Schoolbook"/>
          <w:sz w:val="22"/>
          <w:szCs w:val="22"/>
        </w:rPr>
      </w:pPr>
      <w:r w:rsidRPr="00967641">
        <w:rPr>
          <w:rFonts w:ascii="Century Schoolbook" w:hAnsi="Century Schoolbook"/>
          <w:sz w:val="22"/>
          <w:szCs w:val="22"/>
        </w:rPr>
        <w:t xml:space="preserve">The County is home to a diversified business base – many different sectors of business reside in Carolina County.  Management believes this diversity has helped buffer the effects of the economic recession that has affected other regions in the State.   </w:t>
      </w:r>
    </w:p>
    <w:p w14:paraId="55DB1D39" w14:textId="6C8BF782" w:rsidR="007D372D" w:rsidRPr="00591199" w:rsidRDefault="00F739D3" w:rsidP="004C3B1E">
      <w:pPr>
        <w:numPr>
          <w:ilvl w:val="0"/>
          <w:numId w:val="9"/>
        </w:numPr>
        <w:spacing w:after="160" w:line="252" w:lineRule="auto"/>
        <w:jc w:val="both"/>
        <w:rPr>
          <w:rFonts w:ascii="Century Schoolbook" w:hAnsi="Century Schoolbook"/>
        </w:rPr>
      </w:pPr>
      <w:r w:rsidRPr="00591199">
        <w:rPr>
          <w:rFonts w:ascii="Century Schoolbook" w:hAnsi="Century Schoolbook"/>
          <w:sz w:val="22"/>
          <w:szCs w:val="22"/>
          <w:highlight w:val="yellow"/>
        </w:rPr>
        <w:t xml:space="preserve">Hurricane Helene came through the Western part of NC and had a major effect on Carolina County in the following ways, </w:t>
      </w:r>
      <w:r w:rsidR="00591199" w:rsidRPr="00591199">
        <w:rPr>
          <w:rFonts w:ascii="Century Schoolbook" w:hAnsi="Century Schoolbook"/>
          <w:sz w:val="22"/>
          <w:szCs w:val="22"/>
          <w:highlight w:val="yellow"/>
        </w:rPr>
        <w:t>_________________</w:t>
      </w:r>
      <w:bookmarkStart w:id="6" w:name="_Hlk36554359"/>
    </w:p>
    <w:p w14:paraId="295FCE52" w14:textId="77777777" w:rsidR="00591199" w:rsidRPr="00591199" w:rsidRDefault="00591199" w:rsidP="00DB49FC">
      <w:pPr>
        <w:spacing w:after="160" w:line="252" w:lineRule="auto"/>
        <w:ind w:left="720"/>
        <w:jc w:val="both"/>
        <w:rPr>
          <w:rFonts w:ascii="Century Schoolbook" w:hAnsi="Century Schoolbook"/>
        </w:rPr>
      </w:pPr>
    </w:p>
    <w:p w14:paraId="7364F529" w14:textId="2C494B44" w:rsidR="00191892" w:rsidRPr="003F0B3C" w:rsidRDefault="007D372D" w:rsidP="00D25636">
      <w:pPr>
        <w:pBdr>
          <w:top w:val="thinThickThinSmallGap" w:sz="24" w:space="1" w:color="auto"/>
          <w:left w:val="thinThickThinSmallGap" w:sz="24" w:space="4" w:color="auto"/>
          <w:bottom w:val="thinThickThinSmallGap" w:sz="24" w:space="1" w:color="auto"/>
          <w:right w:val="thinThickThinSmallGap" w:sz="24" w:space="4" w:color="auto"/>
        </w:pBdr>
        <w:tabs>
          <w:tab w:val="left" w:pos="504"/>
          <w:tab w:val="left" w:pos="792"/>
          <w:tab w:val="left" w:pos="1080"/>
          <w:tab w:val="left" w:pos="1440"/>
          <w:tab w:val="left" w:pos="1800"/>
        </w:tabs>
        <w:spacing w:after="160" w:line="252" w:lineRule="auto"/>
        <w:jc w:val="both"/>
        <w:rPr>
          <w:rFonts w:ascii="Century Schoolbook" w:hAnsi="Century Schoolbook"/>
          <w:bCs/>
          <w:sz w:val="22"/>
          <w:szCs w:val="22"/>
        </w:rPr>
      </w:pPr>
      <w:r w:rsidRPr="003F0B3C">
        <w:rPr>
          <w:rFonts w:ascii="Century Schoolbook" w:hAnsi="Century Schoolbook"/>
          <w:b/>
          <w:bCs/>
          <w:sz w:val="22"/>
          <w:szCs w:val="22"/>
          <w:highlight w:val="yellow"/>
        </w:rPr>
        <w:lastRenderedPageBreak/>
        <w:t>Note to Preparer</w:t>
      </w:r>
      <w:r w:rsidR="003F0B3C" w:rsidRPr="003F0B3C">
        <w:rPr>
          <w:rFonts w:ascii="Century Schoolbook" w:hAnsi="Century Schoolbook"/>
          <w:b/>
          <w:bCs/>
          <w:sz w:val="22"/>
          <w:szCs w:val="22"/>
          <w:highlight w:val="yellow"/>
        </w:rPr>
        <w:t xml:space="preserve">: </w:t>
      </w:r>
      <w:bookmarkEnd w:id="6"/>
      <w:r w:rsidR="00CA6622" w:rsidRPr="003F0B3C">
        <w:rPr>
          <w:rFonts w:ascii="Century Schoolbook" w:hAnsi="Century Schoolbook"/>
          <w:sz w:val="22"/>
          <w:szCs w:val="22"/>
          <w:highlight w:val="yellow"/>
        </w:rPr>
        <w:t xml:space="preserve">This is also an opportunity to discuss the impact </w:t>
      </w:r>
      <w:r w:rsidR="00273175" w:rsidRPr="003F0B3C">
        <w:rPr>
          <w:rFonts w:ascii="Century Schoolbook" w:hAnsi="Century Schoolbook"/>
          <w:sz w:val="22"/>
          <w:szCs w:val="22"/>
          <w:highlight w:val="yellow"/>
        </w:rPr>
        <w:t xml:space="preserve">of </w:t>
      </w:r>
      <w:r w:rsidR="00314AB3" w:rsidRPr="003F0B3C">
        <w:rPr>
          <w:rFonts w:ascii="Century Schoolbook" w:hAnsi="Century Schoolbook"/>
          <w:sz w:val="22"/>
          <w:szCs w:val="22"/>
          <w:highlight w:val="yellow"/>
        </w:rPr>
        <w:t>events such as COVID-19</w:t>
      </w:r>
      <w:r w:rsidR="00F739D3" w:rsidRPr="003F0B3C">
        <w:rPr>
          <w:rFonts w:ascii="Century Schoolbook" w:hAnsi="Century Schoolbook"/>
          <w:sz w:val="22"/>
          <w:szCs w:val="22"/>
          <w:highlight w:val="yellow"/>
        </w:rPr>
        <w:t xml:space="preserve"> </w:t>
      </w:r>
      <w:r w:rsidR="00273175" w:rsidRPr="003F0B3C">
        <w:rPr>
          <w:rFonts w:ascii="Century Schoolbook" w:hAnsi="Century Schoolbook"/>
          <w:sz w:val="22"/>
          <w:szCs w:val="22"/>
          <w:highlight w:val="yellow"/>
        </w:rPr>
        <w:t>or</w:t>
      </w:r>
      <w:r w:rsidR="00F739D3" w:rsidRPr="003F0B3C">
        <w:rPr>
          <w:rFonts w:ascii="Century Schoolbook" w:hAnsi="Century Schoolbook"/>
          <w:sz w:val="22"/>
          <w:szCs w:val="22"/>
          <w:highlight w:val="yellow"/>
        </w:rPr>
        <w:t xml:space="preserve"> Hurricane Helene</w:t>
      </w:r>
      <w:r w:rsidR="00314AB3" w:rsidRPr="003F0B3C">
        <w:rPr>
          <w:rFonts w:ascii="Century Schoolbook" w:hAnsi="Century Schoolbook"/>
          <w:sz w:val="22"/>
          <w:szCs w:val="22"/>
          <w:highlight w:val="yellow"/>
        </w:rPr>
        <w:t>. Consider</w:t>
      </w:r>
      <w:r w:rsidRPr="003F0B3C">
        <w:rPr>
          <w:rFonts w:ascii="Century Schoolbook" w:hAnsi="Century Schoolbook"/>
          <w:sz w:val="22"/>
          <w:szCs w:val="22"/>
          <w:highlight w:val="yellow"/>
        </w:rPr>
        <w:t xml:space="preserve"> d</w:t>
      </w:r>
      <w:r w:rsidR="00191892" w:rsidRPr="003F0B3C">
        <w:rPr>
          <w:rFonts w:ascii="Century Schoolbook" w:hAnsi="Century Schoolbook"/>
          <w:sz w:val="22"/>
          <w:szCs w:val="22"/>
          <w:highlight w:val="yellow"/>
        </w:rPr>
        <w:t>escrib</w:t>
      </w:r>
      <w:r w:rsidR="00314AB3" w:rsidRPr="003F0B3C">
        <w:rPr>
          <w:rFonts w:ascii="Century Schoolbook" w:hAnsi="Century Schoolbook"/>
          <w:sz w:val="22"/>
          <w:szCs w:val="22"/>
          <w:highlight w:val="yellow"/>
        </w:rPr>
        <w:t>ing</w:t>
      </w:r>
      <w:r w:rsidR="00191892" w:rsidRPr="003F0B3C">
        <w:rPr>
          <w:rFonts w:ascii="Century Schoolbook" w:hAnsi="Century Schoolbook"/>
          <w:sz w:val="22"/>
          <w:szCs w:val="22"/>
          <w:highlight w:val="yellow"/>
        </w:rPr>
        <w:t xml:space="preserve"> the financial and economic effects that the </w:t>
      </w:r>
      <w:r w:rsidR="00F739D3" w:rsidRPr="003F0B3C">
        <w:rPr>
          <w:rFonts w:ascii="Century Schoolbook" w:hAnsi="Century Schoolbook"/>
          <w:sz w:val="22"/>
          <w:szCs w:val="22"/>
          <w:highlight w:val="yellow"/>
        </w:rPr>
        <w:t xml:space="preserve">hurricane and </w:t>
      </w:r>
      <w:r w:rsidR="00191892" w:rsidRPr="003F0B3C">
        <w:rPr>
          <w:rFonts w:ascii="Century Schoolbook" w:hAnsi="Century Schoolbook"/>
          <w:sz w:val="22"/>
          <w:szCs w:val="22"/>
          <w:highlight w:val="yellow"/>
        </w:rPr>
        <w:t xml:space="preserve">coronavirus has had on your County during the </w:t>
      </w:r>
      <w:bookmarkStart w:id="7" w:name="_Hlk36467343"/>
      <w:r w:rsidR="00191892" w:rsidRPr="003F0B3C">
        <w:rPr>
          <w:rFonts w:ascii="Century Schoolbook" w:hAnsi="Century Schoolbook"/>
          <w:sz w:val="22"/>
          <w:szCs w:val="22"/>
          <w:highlight w:val="yellow"/>
        </w:rPr>
        <w:t>year and any action taken to moderate the impact</w:t>
      </w:r>
      <w:bookmarkEnd w:id="7"/>
      <w:r w:rsidR="00191892" w:rsidRPr="003F0B3C">
        <w:rPr>
          <w:rFonts w:ascii="Century Schoolbook" w:hAnsi="Century Schoolbook"/>
          <w:sz w:val="22"/>
          <w:szCs w:val="22"/>
          <w:highlight w:val="yellow"/>
        </w:rPr>
        <w:t>.</w:t>
      </w:r>
      <w:r w:rsidR="00314AB3" w:rsidRPr="003F0B3C">
        <w:rPr>
          <w:rFonts w:ascii="Century Schoolbook" w:hAnsi="Century Schoolbook"/>
          <w:sz w:val="22"/>
          <w:szCs w:val="22"/>
          <w:highlight w:val="yellow"/>
        </w:rPr>
        <w:t xml:space="preserve"> </w:t>
      </w:r>
      <w:r w:rsidR="00314AB3" w:rsidRPr="003F0B3C">
        <w:rPr>
          <w:rFonts w:ascii="Century Schoolbook" w:hAnsi="Century Schoolbook"/>
          <w:bCs/>
          <w:sz w:val="22"/>
          <w:szCs w:val="22"/>
          <w:highlight w:val="yellow"/>
        </w:rPr>
        <w:t>N</w:t>
      </w:r>
      <w:r w:rsidR="00191892" w:rsidRPr="003F0B3C">
        <w:rPr>
          <w:rFonts w:ascii="Century Schoolbook" w:hAnsi="Century Schoolbook"/>
          <w:bCs/>
          <w:sz w:val="22"/>
          <w:szCs w:val="22"/>
          <w:highlight w:val="yellow"/>
        </w:rPr>
        <w:t xml:space="preserve">orth Carolina </w:t>
      </w:r>
      <w:r w:rsidR="00E43FF2" w:rsidRPr="003F0B3C">
        <w:rPr>
          <w:rFonts w:ascii="Century Schoolbook" w:hAnsi="Century Schoolbook"/>
          <w:bCs/>
          <w:sz w:val="22"/>
          <w:szCs w:val="22"/>
          <w:highlight w:val="yellow"/>
        </w:rPr>
        <w:t xml:space="preserve">Local Government ARPA Resources </w:t>
      </w:r>
      <w:r w:rsidR="00191892" w:rsidRPr="003F0B3C">
        <w:rPr>
          <w:rFonts w:ascii="Century Schoolbook" w:hAnsi="Century Schoolbook"/>
          <w:bCs/>
          <w:sz w:val="22"/>
          <w:szCs w:val="22"/>
          <w:highlight w:val="yellow"/>
        </w:rPr>
        <w:t xml:space="preserve">may be found </w:t>
      </w:r>
      <w:hyperlink r:id="rId23" w:history="1">
        <w:r w:rsidR="00191892" w:rsidRPr="003F0B3C">
          <w:rPr>
            <w:rStyle w:val="Hyperlink"/>
            <w:rFonts w:ascii="Century Schoolbook" w:hAnsi="Century Schoolbook"/>
            <w:bCs/>
            <w:sz w:val="22"/>
            <w:szCs w:val="22"/>
            <w:highlight w:val="yellow"/>
          </w:rPr>
          <w:t>he</w:t>
        </w:r>
        <w:r w:rsidR="00191892" w:rsidRPr="003F0B3C">
          <w:rPr>
            <w:rStyle w:val="Hyperlink"/>
            <w:rFonts w:ascii="Century Schoolbook" w:hAnsi="Century Schoolbook"/>
            <w:bCs/>
            <w:sz w:val="22"/>
            <w:szCs w:val="22"/>
            <w:highlight w:val="yellow"/>
          </w:rPr>
          <w:t>r</w:t>
        </w:r>
        <w:r w:rsidR="00191892" w:rsidRPr="003F0B3C">
          <w:rPr>
            <w:rStyle w:val="Hyperlink"/>
            <w:rFonts w:ascii="Century Schoolbook" w:hAnsi="Century Schoolbook"/>
            <w:bCs/>
            <w:sz w:val="22"/>
            <w:szCs w:val="22"/>
            <w:highlight w:val="yellow"/>
          </w:rPr>
          <w:t>e</w:t>
        </w:r>
      </w:hyperlink>
      <w:r w:rsidR="00191892" w:rsidRPr="003F0B3C">
        <w:rPr>
          <w:rFonts w:ascii="Century Schoolbook" w:hAnsi="Century Schoolbook"/>
          <w:bCs/>
          <w:sz w:val="22"/>
          <w:szCs w:val="22"/>
          <w:highlight w:val="yellow"/>
        </w:rPr>
        <w:t>.</w:t>
      </w:r>
      <w:r w:rsidR="00F739D3" w:rsidRPr="003F0B3C">
        <w:rPr>
          <w:rFonts w:ascii="Century Schoolbook" w:hAnsi="Century Schoolbook"/>
          <w:bCs/>
          <w:sz w:val="22"/>
          <w:szCs w:val="22"/>
          <w:highlight w:val="yellow"/>
        </w:rPr>
        <w:t xml:space="preserve"> A microsite for NC Emergency Management Hurricane Helene resources and be found here </w:t>
      </w:r>
      <w:hyperlink r:id="rId24" w:history="1">
        <w:r w:rsidR="00F739D3" w:rsidRPr="003F0B3C">
          <w:rPr>
            <w:rFonts w:ascii="Century Schoolbook" w:hAnsi="Century Schoolbook"/>
            <w:color w:val="0000FF"/>
            <w:sz w:val="22"/>
            <w:szCs w:val="22"/>
            <w:highlight w:val="yellow"/>
            <w:u w:val="single"/>
          </w:rPr>
          <w:t>Hurricane Helene Resources | UNC School of Government</w:t>
        </w:r>
      </w:hyperlink>
      <w:r w:rsidR="00F739D3" w:rsidRPr="003F0B3C">
        <w:rPr>
          <w:rFonts w:ascii="Century Schoolbook" w:hAnsi="Century Schoolbook"/>
          <w:sz w:val="22"/>
          <w:szCs w:val="22"/>
          <w:highlight w:val="yellow"/>
        </w:rPr>
        <w:t>.</w:t>
      </w:r>
    </w:p>
    <w:p w14:paraId="031E1EE8" w14:textId="77777777" w:rsidR="004A32A4" w:rsidRPr="00967641" w:rsidRDefault="004A32A4" w:rsidP="00191892">
      <w:pPr>
        <w:rPr>
          <w:rFonts w:ascii="Century Schoolbook" w:hAnsi="Century Schoolbook"/>
          <w:b/>
          <w:bCs/>
          <w:sz w:val="22"/>
          <w:szCs w:val="22"/>
        </w:rPr>
      </w:pPr>
    </w:p>
    <w:p w14:paraId="35946B3F" w14:textId="1B2D1507" w:rsidR="00FD02BA" w:rsidRPr="00967641" w:rsidRDefault="00FD02BA">
      <w:pPr>
        <w:jc w:val="center"/>
        <w:rPr>
          <w:rFonts w:ascii="Century Schoolbook" w:hAnsi="Century Schoolbook"/>
          <w:b/>
          <w:bCs/>
          <w:sz w:val="22"/>
          <w:szCs w:val="22"/>
        </w:rPr>
      </w:pPr>
      <w:r w:rsidRPr="00967641">
        <w:rPr>
          <w:rFonts w:ascii="Century Schoolbook" w:hAnsi="Century Schoolbook"/>
          <w:b/>
          <w:bCs/>
          <w:sz w:val="22"/>
          <w:szCs w:val="22"/>
        </w:rPr>
        <w:t xml:space="preserve">Budget Highlights for the </w:t>
      </w:r>
      <w:r w:rsidR="00D60DDE" w:rsidRPr="00967641">
        <w:rPr>
          <w:rFonts w:ascii="Century Schoolbook" w:hAnsi="Century Schoolbook"/>
          <w:b/>
          <w:bCs/>
          <w:sz w:val="22"/>
          <w:szCs w:val="22"/>
        </w:rPr>
        <w:t xml:space="preserve">Fiscal Year Ending June 30, </w:t>
      </w:r>
      <w:r w:rsidR="00122BBF" w:rsidRPr="00967641">
        <w:rPr>
          <w:rFonts w:ascii="Century Schoolbook" w:hAnsi="Century Schoolbook"/>
          <w:b/>
          <w:bCs/>
          <w:sz w:val="22"/>
          <w:szCs w:val="22"/>
        </w:rPr>
        <w:t>202</w:t>
      </w:r>
      <w:r w:rsidR="00591199">
        <w:rPr>
          <w:rFonts w:ascii="Century Schoolbook" w:hAnsi="Century Schoolbook"/>
          <w:b/>
          <w:bCs/>
          <w:sz w:val="22"/>
          <w:szCs w:val="22"/>
        </w:rPr>
        <w:t>6</w:t>
      </w:r>
    </w:p>
    <w:p w14:paraId="19E315E0" w14:textId="77777777" w:rsidR="00F32216" w:rsidRPr="00967641" w:rsidRDefault="00F32216">
      <w:pPr>
        <w:jc w:val="center"/>
        <w:rPr>
          <w:rFonts w:ascii="Century Schoolbook" w:hAnsi="Century Schoolbook"/>
          <w:b/>
          <w:bCs/>
          <w:sz w:val="22"/>
          <w:szCs w:val="22"/>
        </w:rPr>
      </w:pPr>
    </w:p>
    <w:p w14:paraId="74F21C96" w14:textId="6EE2C945" w:rsidR="00496177" w:rsidRDefault="00F32216" w:rsidP="00F32216">
      <w:pPr>
        <w:pBdr>
          <w:top w:val="thinThickThinSmallGap" w:sz="24" w:space="1" w:color="auto"/>
          <w:left w:val="thinThickThinSmallGap" w:sz="24" w:space="4" w:color="auto"/>
          <w:bottom w:val="thinThickThinSmallGap" w:sz="24" w:space="1" w:color="auto"/>
          <w:right w:val="thinThickThinSmallGap" w:sz="24" w:space="4" w:color="auto"/>
        </w:pBdr>
        <w:jc w:val="both"/>
        <w:rPr>
          <w:rFonts w:ascii="Century Schoolbook" w:hAnsi="Century Schoolbook"/>
          <w:sz w:val="22"/>
          <w:szCs w:val="22"/>
        </w:rPr>
      </w:pPr>
      <w:r w:rsidRPr="003F0B3C">
        <w:rPr>
          <w:rFonts w:ascii="Century Schoolbook" w:hAnsi="Century Schoolbook"/>
          <w:b/>
          <w:bCs/>
          <w:sz w:val="22"/>
          <w:szCs w:val="22"/>
        </w:rPr>
        <w:t>Note to preparer</w:t>
      </w:r>
      <w:r w:rsidR="003F0B3C" w:rsidRPr="003F0B3C">
        <w:rPr>
          <w:rFonts w:ascii="Century Schoolbook" w:hAnsi="Century Schoolbook"/>
          <w:b/>
          <w:bCs/>
          <w:sz w:val="22"/>
          <w:szCs w:val="22"/>
        </w:rPr>
        <w:t xml:space="preserve">: </w:t>
      </w:r>
      <w:r w:rsidRPr="003F0B3C">
        <w:rPr>
          <w:rFonts w:ascii="Century Schoolbook" w:hAnsi="Century Schoolbook"/>
          <w:sz w:val="22"/>
          <w:szCs w:val="22"/>
        </w:rPr>
        <w:t>Add discussion here about the Governmental Activities, Business – Type activities</w:t>
      </w:r>
      <w:r w:rsidR="00166A21" w:rsidRPr="003F0B3C">
        <w:rPr>
          <w:rFonts w:ascii="Century Schoolbook" w:hAnsi="Century Schoolbook"/>
          <w:sz w:val="22"/>
          <w:szCs w:val="22"/>
        </w:rPr>
        <w:t>,</w:t>
      </w:r>
      <w:r w:rsidRPr="003F0B3C">
        <w:rPr>
          <w:rFonts w:ascii="Century Schoolbook" w:hAnsi="Century Schoolbook"/>
          <w:sz w:val="22"/>
          <w:szCs w:val="22"/>
        </w:rPr>
        <w:t xml:space="preserve"> and the General Fund budget for the </w:t>
      </w:r>
      <w:r w:rsidRPr="003F0B3C">
        <w:rPr>
          <w:rFonts w:ascii="Century Schoolbook" w:hAnsi="Century Schoolbook"/>
          <w:b/>
          <w:bCs/>
          <w:sz w:val="22"/>
          <w:szCs w:val="22"/>
        </w:rPr>
        <w:t>upcoming</w:t>
      </w:r>
      <w:r w:rsidRPr="003F0B3C">
        <w:rPr>
          <w:rFonts w:ascii="Century Schoolbook" w:hAnsi="Century Schoolbook"/>
          <w:sz w:val="22"/>
          <w:szCs w:val="22"/>
        </w:rPr>
        <w:t xml:space="preserve"> fiscal year that you wish to highlight.</w:t>
      </w:r>
    </w:p>
    <w:p w14:paraId="0BEF5C68" w14:textId="77777777" w:rsidR="003F0B3C" w:rsidRPr="003F0B3C" w:rsidRDefault="003F0B3C" w:rsidP="00F32216">
      <w:pPr>
        <w:pBdr>
          <w:top w:val="thinThickThinSmallGap" w:sz="24" w:space="1" w:color="auto"/>
          <w:left w:val="thinThickThinSmallGap" w:sz="24" w:space="4" w:color="auto"/>
          <w:bottom w:val="thinThickThinSmallGap" w:sz="24" w:space="1" w:color="auto"/>
          <w:right w:val="thinThickThinSmallGap" w:sz="24" w:space="4" w:color="auto"/>
        </w:pBdr>
        <w:jc w:val="both"/>
        <w:rPr>
          <w:rFonts w:ascii="Century Schoolbook" w:hAnsi="Century Schoolbook"/>
          <w:sz w:val="22"/>
          <w:szCs w:val="22"/>
        </w:rPr>
      </w:pPr>
    </w:p>
    <w:p w14:paraId="7F537D2E" w14:textId="77777777" w:rsidR="00F32216" w:rsidRPr="00967641" w:rsidRDefault="00F32216" w:rsidP="00F32216">
      <w:pPr>
        <w:rPr>
          <w:rFonts w:ascii="Century Schoolbook" w:hAnsi="Century Schoolbook"/>
          <w:b/>
          <w:bCs/>
          <w:sz w:val="22"/>
          <w:szCs w:val="22"/>
        </w:rPr>
      </w:pPr>
    </w:p>
    <w:p w14:paraId="40F652EF" w14:textId="77777777" w:rsidR="00FD02BA" w:rsidRPr="00967641" w:rsidRDefault="00FD02BA" w:rsidP="00291610">
      <w:pPr>
        <w:jc w:val="both"/>
        <w:rPr>
          <w:rFonts w:ascii="Century Schoolbook" w:hAnsi="Century Schoolbook"/>
          <w:sz w:val="22"/>
          <w:szCs w:val="22"/>
        </w:rPr>
      </w:pPr>
      <w:r w:rsidRPr="00967641">
        <w:rPr>
          <w:rFonts w:ascii="Century Schoolbook" w:hAnsi="Century Schoolbook"/>
          <w:b/>
          <w:bCs/>
          <w:sz w:val="22"/>
          <w:szCs w:val="22"/>
        </w:rPr>
        <w:t>Governmental Activities</w:t>
      </w:r>
      <w:r w:rsidRPr="00967641">
        <w:rPr>
          <w:rFonts w:ascii="Century Schoolbook" w:hAnsi="Century Schoolbook"/>
          <w:sz w:val="22"/>
          <w:szCs w:val="22"/>
        </w:rPr>
        <w:t xml:space="preserve"> Property taxes (benefiting from the economic growth) and revenues from permits and fees are expected to lead the increase in revenue projections by 2.0</w:t>
      </w:r>
      <w:r w:rsidR="00502A93" w:rsidRPr="00967641">
        <w:rPr>
          <w:rFonts w:ascii="Century Schoolbook" w:hAnsi="Century Schoolbook"/>
          <w:sz w:val="22"/>
          <w:szCs w:val="22"/>
        </w:rPr>
        <w:t>%</w:t>
      </w:r>
      <w:r w:rsidRPr="00967641">
        <w:rPr>
          <w:rFonts w:ascii="Century Schoolbook" w:hAnsi="Century Schoolbook"/>
          <w:sz w:val="22"/>
          <w:szCs w:val="22"/>
        </w:rPr>
        <w:t xml:space="preserve">.  The County will use these increases in revenues to finance programs currently in place.  </w:t>
      </w:r>
    </w:p>
    <w:p w14:paraId="44D8732A" w14:textId="77777777" w:rsidR="00FD02BA" w:rsidRPr="00967641" w:rsidRDefault="00FD02BA" w:rsidP="00291610">
      <w:pPr>
        <w:jc w:val="both"/>
        <w:rPr>
          <w:rFonts w:ascii="Century Schoolbook" w:hAnsi="Century Schoolbook"/>
          <w:sz w:val="22"/>
          <w:szCs w:val="22"/>
        </w:rPr>
      </w:pPr>
    </w:p>
    <w:p w14:paraId="3EC6F204" w14:textId="77AE2C66" w:rsidR="00AA4C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 xml:space="preserve">Budgeted expenditures in the General Fund are expected to rise approximately </w:t>
      </w:r>
      <w:r w:rsidR="00006BC1" w:rsidRPr="00967641">
        <w:rPr>
          <w:rFonts w:ascii="Century Schoolbook" w:hAnsi="Century Schoolbook"/>
          <w:sz w:val="22"/>
          <w:szCs w:val="22"/>
        </w:rPr>
        <w:t>2.</w:t>
      </w:r>
      <w:r w:rsidR="001F58AF" w:rsidRPr="00967641">
        <w:rPr>
          <w:rFonts w:ascii="Century Schoolbook" w:hAnsi="Century Schoolbook"/>
          <w:sz w:val="22"/>
          <w:szCs w:val="22"/>
        </w:rPr>
        <w:t>69</w:t>
      </w:r>
      <w:r w:rsidRPr="00967641">
        <w:rPr>
          <w:rFonts w:ascii="Century Schoolbook" w:hAnsi="Century Schoolbook"/>
          <w:sz w:val="22"/>
          <w:szCs w:val="22"/>
        </w:rPr>
        <w:t>% to $</w:t>
      </w:r>
      <w:r w:rsidR="00006BC1" w:rsidRPr="00967641">
        <w:rPr>
          <w:rFonts w:ascii="Century Schoolbook" w:hAnsi="Century Schoolbook"/>
          <w:sz w:val="22"/>
          <w:szCs w:val="22"/>
        </w:rPr>
        <w:t>8</w:t>
      </w:r>
      <w:r w:rsidR="001F58AF" w:rsidRPr="00967641">
        <w:rPr>
          <w:rFonts w:ascii="Century Schoolbook" w:hAnsi="Century Schoolbook"/>
          <w:sz w:val="22"/>
          <w:szCs w:val="22"/>
        </w:rPr>
        <w:t>9</w:t>
      </w:r>
      <w:r w:rsidR="00006BC1" w:rsidRPr="00967641">
        <w:rPr>
          <w:rFonts w:ascii="Century Schoolbook" w:hAnsi="Century Schoolbook"/>
          <w:sz w:val="22"/>
          <w:szCs w:val="22"/>
        </w:rPr>
        <w:t>,</w:t>
      </w:r>
      <w:r w:rsidR="001F58AF" w:rsidRPr="00967641">
        <w:rPr>
          <w:rFonts w:ascii="Century Schoolbook" w:hAnsi="Century Schoolbook"/>
          <w:sz w:val="22"/>
          <w:szCs w:val="22"/>
        </w:rPr>
        <w:t>500,900</w:t>
      </w:r>
      <w:r w:rsidRPr="00967641">
        <w:rPr>
          <w:rFonts w:ascii="Century Schoolbook" w:hAnsi="Century Schoolbook"/>
          <w:sz w:val="22"/>
          <w:szCs w:val="22"/>
        </w:rPr>
        <w:t>.</w:t>
      </w:r>
      <w:r w:rsidR="003F0B3C">
        <w:rPr>
          <w:rFonts w:ascii="Century Schoolbook" w:hAnsi="Century Schoolbook"/>
          <w:sz w:val="22"/>
          <w:szCs w:val="22"/>
        </w:rPr>
        <w:t xml:space="preserve"> </w:t>
      </w:r>
      <w:r w:rsidRPr="00967641">
        <w:rPr>
          <w:rFonts w:ascii="Century Schoolbook" w:hAnsi="Century Schoolbook"/>
          <w:sz w:val="22"/>
          <w:szCs w:val="22"/>
        </w:rPr>
        <w:t xml:space="preserve">The largest increments are in employee compensation, including funding compensation and benefits adjustments. </w:t>
      </w:r>
    </w:p>
    <w:p w14:paraId="713F6289" w14:textId="77777777" w:rsidR="00FD02BA" w:rsidRPr="00967641" w:rsidRDefault="00FD02BA" w:rsidP="00291610">
      <w:pPr>
        <w:jc w:val="both"/>
        <w:rPr>
          <w:rFonts w:ascii="Century Schoolbook" w:hAnsi="Century Schoolbook"/>
          <w:sz w:val="22"/>
          <w:szCs w:val="22"/>
        </w:rPr>
      </w:pPr>
      <w:r w:rsidRPr="00967641">
        <w:rPr>
          <w:rFonts w:ascii="Century Schoolbook" w:hAnsi="Century Schoolbook"/>
          <w:sz w:val="22"/>
          <w:szCs w:val="22"/>
        </w:rPr>
        <w:t xml:space="preserve"> </w:t>
      </w:r>
    </w:p>
    <w:p w14:paraId="27B40EDE" w14:textId="4A1C5A47" w:rsidR="00AA4CBA" w:rsidRPr="00967641" w:rsidRDefault="00AA4CBA" w:rsidP="00AA4CBA">
      <w:pPr>
        <w:jc w:val="both"/>
        <w:rPr>
          <w:rFonts w:ascii="Century Schoolbook" w:hAnsi="Century Schoolbook"/>
          <w:sz w:val="22"/>
          <w:szCs w:val="22"/>
        </w:rPr>
      </w:pPr>
      <w:r w:rsidRPr="00967641">
        <w:rPr>
          <w:rFonts w:ascii="Century Schoolbook" w:hAnsi="Century Schoolbook"/>
          <w:sz w:val="22"/>
          <w:szCs w:val="22"/>
        </w:rPr>
        <w:t xml:space="preserve">The County has chosen not to appropriate fund balance in the fiscal year </w:t>
      </w:r>
      <w:r w:rsidR="00964D48" w:rsidRPr="00967641">
        <w:rPr>
          <w:rFonts w:ascii="Century Schoolbook" w:hAnsi="Century Schoolbook"/>
          <w:sz w:val="22"/>
          <w:szCs w:val="22"/>
        </w:rPr>
        <w:t>202</w:t>
      </w:r>
      <w:r w:rsidR="00964D48">
        <w:rPr>
          <w:rFonts w:ascii="Century Schoolbook" w:hAnsi="Century Schoolbook"/>
          <w:sz w:val="22"/>
          <w:szCs w:val="22"/>
        </w:rPr>
        <w:t>6</w:t>
      </w:r>
      <w:r w:rsidRPr="00967641">
        <w:rPr>
          <w:rFonts w:ascii="Century Schoolbook" w:hAnsi="Century Schoolbook"/>
          <w:sz w:val="22"/>
          <w:szCs w:val="22"/>
        </w:rPr>
        <w:t>budget.  Management believes that increased revenues and continued restrictions on spending will maintain the County’s financial position.  As the County considers future revenue sources, it will weigh the benefit of increasing the property tax rate against the cost.  Though management believes current growth will generate enough revenue to support C</w:t>
      </w:r>
      <w:r w:rsidR="0035441E" w:rsidRPr="00967641">
        <w:rPr>
          <w:rFonts w:ascii="Century Schoolbook" w:hAnsi="Century Schoolbook"/>
          <w:sz w:val="22"/>
          <w:szCs w:val="22"/>
        </w:rPr>
        <w:t>ounty</w:t>
      </w:r>
      <w:r w:rsidRPr="00967641">
        <w:rPr>
          <w:rFonts w:ascii="Century Schoolbook" w:hAnsi="Century Schoolbook"/>
          <w:sz w:val="22"/>
          <w:szCs w:val="22"/>
        </w:rPr>
        <w:t xml:space="preserve"> operations, a careful analysis of property tax revenue will be considered in future years’ budgets.</w:t>
      </w:r>
    </w:p>
    <w:p w14:paraId="41AB201B" w14:textId="77777777" w:rsidR="00D25636" w:rsidRPr="00967641" w:rsidRDefault="00D25636" w:rsidP="00291610">
      <w:pPr>
        <w:jc w:val="both"/>
        <w:rPr>
          <w:rFonts w:ascii="Century Schoolbook" w:hAnsi="Century Schoolbook"/>
          <w:b/>
          <w:bCs/>
          <w:sz w:val="22"/>
          <w:szCs w:val="22"/>
        </w:rPr>
      </w:pPr>
    </w:p>
    <w:p w14:paraId="3A7389C2" w14:textId="77777777" w:rsidR="00FD02BA" w:rsidRPr="00967641" w:rsidRDefault="00FD02BA" w:rsidP="00291610">
      <w:pPr>
        <w:jc w:val="both"/>
        <w:rPr>
          <w:rFonts w:ascii="Century Schoolbook" w:hAnsi="Century Schoolbook"/>
          <w:sz w:val="22"/>
          <w:szCs w:val="22"/>
        </w:rPr>
      </w:pPr>
      <w:r w:rsidRPr="00967641">
        <w:rPr>
          <w:rFonts w:ascii="Century Schoolbook" w:hAnsi="Century Schoolbook"/>
          <w:b/>
          <w:bCs/>
          <w:sz w:val="22"/>
          <w:szCs w:val="22"/>
        </w:rPr>
        <w:t>Business – type Activities:</w:t>
      </w:r>
      <w:r w:rsidRPr="00967641">
        <w:rPr>
          <w:rFonts w:ascii="Century Schoolbook" w:hAnsi="Century Schoolbook"/>
          <w:sz w:val="22"/>
          <w:szCs w:val="22"/>
        </w:rPr>
        <w:t xml:space="preserve"> The water and sewer rates in the County will increase by 5%, primarily to cover increased costs of operations</w:t>
      </w:r>
      <w:r w:rsidR="00006BC1" w:rsidRPr="00967641">
        <w:rPr>
          <w:rFonts w:ascii="Century Schoolbook" w:hAnsi="Century Schoolbook"/>
          <w:sz w:val="22"/>
          <w:szCs w:val="22"/>
        </w:rPr>
        <w:t xml:space="preserve"> and infrastructure maintenance</w:t>
      </w:r>
      <w:r w:rsidRPr="00967641">
        <w:rPr>
          <w:rFonts w:ascii="Century Schoolbook" w:hAnsi="Century Schoolbook"/>
          <w:sz w:val="22"/>
          <w:szCs w:val="22"/>
        </w:rPr>
        <w:t xml:space="preserve">.  General operating expenses will increase by 2% to cover increased personnel costs, and 2.5% to cover increased costs of material, supplies, and other operating expenses.  Rates for landfill services will increase by an average of 4% to cover an equal increase in operating costs there, primarily in personnel costs and equipment maintenance expense.  </w:t>
      </w:r>
    </w:p>
    <w:p w14:paraId="7D78B2E3" w14:textId="77777777" w:rsidR="009B5553" w:rsidRPr="00967641" w:rsidRDefault="009B5553" w:rsidP="00291610">
      <w:pPr>
        <w:jc w:val="both"/>
        <w:rPr>
          <w:rFonts w:ascii="Century Schoolbook" w:hAnsi="Century Schoolbook"/>
          <w:sz w:val="22"/>
          <w:szCs w:val="22"/>
        </w:rPr>
      </w:pPr>
    </w:p>
    <w:p w14:paraId="1A739F62" w14:textId="77777777" w:rsidR="00FD02BA" w:rsidRPr="00967641" w:rsidRDefault="00FD02BA" w:rsidP="000354E0">
      <w:pPr>
        <w:pStyle w:val="Heading2"/>
        <w:jc w:val="both"/>
        <w:rPr>
          <w:rFonts w:ascii="Century Schoolbook" w:hAnsi="Century Schoolbook" w:cs="Times New Roman"/>
          <w:sz w:val="22"/>
          <w:szCs w:val="22"/>
        </w:rPr>
      </w:pPr>
      <w:r w:rsidRPr="00967641">
        <w:rPr>
          <w:rFonts w:ascii="Century Schoolbook" w:hAnsi="Century Schoolbook" w:cs="Times New Roman"/>
          <w:sz w:val="22"/>
          <w:szCs w:val="22"/>
        </w:rPr>
        <w:t>Requests for Information</w:t>
      </w:r>
    </w:p>
    <w:p w14:paraId="60B64240" w14:textId="77777777" w:rsidR="00FD02BA" w:rsidRPr="00967641" w:rsidRDefault="00FD02BA" w:rsidP="000354E0">
      <w:pPr>
        <w:keepNext/>
        <w:jc w:val="both"/>
        <w:rPr>
          <w:rFonts w:ascii="Century Schoolbook" w:hAnsi="Century Schoolbook"/>
          <w:sz w:val="22"/>
          <w:szCs w:val="22"/>
        </w:rPr>
      </w:pPr>
    </w:p>
    <w:p w14:paraId="4B186E50" w14:textId="77777777" w:rsidR="00FD02BA" w:rsidRPr="0015659D" w:rsidRDefault="00FD02BA" w:rsidP="000354E0">
      <w:pPr>
        <w:keepNext/>
        <w:jc w:val="both"/>
        <w:rPr>
          <w:rFonts w:ascii="Century Schoolbook" w:hAnsi="Century Schoolbook"/>
          <w:sz w:val="22"/>
          <w:szCs w:val="22"/>
        </w:rPr>
      </w:pPr>
      <w:r w:rsidRPr="00967641">
        <w:rPr>
          <w:rFonts w:ascii="Century Schoolbook" w:hAnsi="Century Schoolbook"/>
          <w:sz w:val="22"/>
          <w:szCs w:val="22"/>
        </w:rPr>
        <w:t>This report is designed to provide an overview of the County’s finances for those with an interest in this area.  Questions concerning any of the information found in this report or requests for additional inform</w:t>
      </w:r>
      <w:r w:rsidR="008F7D73" w:rsidRPr="00967641">
        <w:rPr>
          <w:rFonts w:ascii="Century Schoolbook" w:hAnsi="Century Schoolbook"/>
          <w:sz w:val="22"/>
          <w:szCs w:val="22"/>
        </w:rPr>
        <w:t xml:space="preserve">ation should be directed to Sara Spartan, </w:t>
      </w:r>
      <w:r w:rsidRPr="00967641">
        <w:rPr>
          <w:rFonts w:ascii="Century Schoolbook" w:hAnsi="Century Schoolbook"/>
          <w:sz w:val="22"/>
          <w:szCs w:val="22"/>
        </w:rPr>
        <w:t>Director of Finance, Carolina County, 123 Dogwood Lane, Dogwood, N</w:t>
      </w:r>
      <w:r w:rsidR="00291610" w:rsidRPr="00967641">
        <w:rPr>
          <w:rFonts w:ascii="Century Schoolbook" w:hAnsi="Century Schoolbook"/>
          <w:sz w:val="22"/>
          <w:szCs w:val="22"/>
        </w:rPr>
        <w:t xml:space="preserve">orth </w:t>
      </w:r>
      <w:r w:rsidR="00C8102A" w:rsidRPr="00967641">
        <w:rPr>
          <w:rFonts w:ascii="Century Schoolbook" w:hAnsi="Century Schoolbook"/>
          <w:sz w:val="22"/>
          <w:szCs w:val="22"/>
        </w:rPr>
        <w:t>Carolina 00000</w:t>
      </w:r>
      <w:r w:rsidRPr="00967641">
        <w:rPr>
          <w:rFonts w:ascii="Century Schoolbook" w:hAnsi="Century Schoolbook"/>
          <w:sz w:val="22"/>
          <w:szCs w:val="22"/>
        </w:rPr>
        <w:t xml:space="preserve">.  </w:t>
      </w:r>
      <w:r w:rsidR="00C85B17" w:rsidRPr="00967641">
        <w:rPr>
          <w:rFonts w:ascii="Century Schoolbook" w:hAnsi="Century Schoolbook"/>
          <w:sz w:val="22"/>
          <w:szCs w:val="22"/>
        </w:rPr>
        <w:t>You can also call (000)-000-0000,</w:t>
      </w:r>
      <w:r w:rsidR="00DF538D" w:rsidRPr="00967641">
        <w:rPr>
          <w:rFonts w:ascii="Century Schoolbook" w:hAnsi="Century Schoolbook"/>
          <w:sz w:val="22"/>
          <w:szCs w:val="22"/>
        </w:rPr>
        <w:t xml:space="preserve"> </w:t>
      </w:r>
      <w:r w:rsidR="00C85B17" w:rsidRPr="00967641">
        <w:rPr>
          <w:rFonts w:ascii="Century Schoolbook" w:hAnsi="Century Schoolbook"/>
          <w:sz w:val="22"/>
          <w:szCs w:val="22"/>
        </w:rPr>
        <w:t xml:space="preserve">visit our website </w:t>
      </w:r>
      <w:r w:rsidR="00DF538D" w:rsidRPr="00967641">
        <w:rPr>
          <w:rFonts w:ascii="Century Schoolbook" w:hAnsi="Century Schoolbook"/>
          <w:sz w:val="22"/>
          <w:szCs w:val="22"/>
        </w:rPr>
        <w:t>www.carolinacounty.com</w:t>
      </w:r>
      <w:r w:rsidR="00C85B17" w:rsidRPr="00967641">
        <w:rPr>
          <w:rFonts w:ascii="Century Schoolbook" w:hAnsi="Century Schoolbook"/>
          <w:sz w:val="22"/>
          <w:szCs w:val="22"/>
        </w:rPr>
        <w:t xml:space="preserve"> or send an email to </w:t>
      </w:r>
      <w:r w:rsidR="00DF538D" w:rsidRPr="00967641">
        <w:rPr>
          <w:rFonts w:ascii="Century Schoolbook" w:hAnsi="Century Schoolbook"/>
          <w:sz w:val="22"/>
          <w:szCs w:val="22"/>
        </w:rPr>
        <w:t>samplecounty@carolina.com</w:t>
      </w:r>
      <w:r w:rsidR="00C85B17" w:rsidRPr="00967641">
        <w:rPr>
          <w:rFonts w:ascii="Century Schoolbook" w:hAnsi="Century Schoolbook"/>
          <w:sz w:val="22"/>
          <w:szCs w:val="22"/>
        </w:rPr>
        <w:t xml:space="preserve"> for more information.</w:t>
      </w:r>
      <w:r w:rsidRPr="0015659D">
        <w:rPr>
          <w:rFonts w:ascii="Century Schoolbook" w:hAnsi="Century Schoolbook"/>
          <w:sz w:val="22"/>
          <w:szCs w:val="22"/>
        </w:rPr>
        <w:tab/>
      </w:r>
    </w:p>
    <w:bookmarkEnd w:id="0"/>
    <w:p w14:paraId="034CBD78" w14:textId="77777777" w:rsidR="009952CB" w:rsidRPr="0015659D" w:rsidRDefault="009952CB">
      <w:pPr>
        <w:keepNext/>
        <w:jc w:val="both"/>
        <w:rPr>
          <w:rFonts w:ascii="Century Schoolbook" w:hAnsi="Century Schoolbook"/>
          <w:sz w:val="22"/>
          <w:szCs w:val="22"/>
        </w:rPr>
      </w:pPr>
    </w:p>
    <w:sectPr w:rsidR="009952CB" w:rsidRPr="0015659D" w:rsidSect="00A90368">
      <w:headerReference w:type="default" r:id="rId25"/>
      <w:pgSz w:w="12240" w:h="15840"/>
      <w:pgMar w:top="1440" w:right="1080" w:bottom="1152" w:left="1080" w:header="720" w:footer="720" w:gutter="0"/>
      <w:pgNumType w:start="14"/>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E5BC128" w14:textId="77777777" w:rsidR="00350D47" w:rsidRDefault="00350D47">
      <w:r>
        <w:separator/>
      </w:r>
    </w:p>
  </w:endnote>
  <w:endnote w:type="continuationSeparator" w:id="0">
    <w:p w14:paraId="4B83349D" w14:textId="77777777" w:rsidR="00350D47" w:rsidRDefault="00350D4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entury Schoolbook">
    <w:panose1 w:val="02040604050505020304"/>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7AACCCE" w14:textId="77777777" w:rsidR="00350D47" w:rsidRDefault="00350D47">
      <w:r>
        <w:separator/>
      </w:r>
    </w:p>
  </w:footnote>
  <w:footnote w:type="continuationSeparator" w:id="0">
    <w:p w14:paraId="44155BD0" w14:textId="77777777" w:rsidR="00350D47" w:rsidRDefault="00350D4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A0F475" w14:textId="77777777" w:rsidR="00DF2650" w:rsidRPr="00DF2650" w:rsidRDefault="00DF2650" w:rsidP="003C7FB4">
    <w:pPr>
      <w:pStyle w:val="Header"/>
      <w:jc w:val="center"/>
      <w:rPr>
        <w:rFonts w:ascii="Century Schoolbook" w:hAnsi="Century Schoolbook"/>
      </w:rPr>
    </w:pPr>
    <w:r w:rsidRPr="00DF2650">
      <w:rPr>
        <w:rFonts w:ascii="Century Schoolbook" w:hAnsi="Century Schoolbook"/>
      </w:rPr>
      <w:t>Carolina County</w:t>
    </w:r>
    <w:r w:rsidR="00FA61BE">
      <w:rPr>
        <w:rFonts w:ascii="Century Schoolbook" w:hAnsi="Century Schoolbook"/>
      </w:rPr>
      <w:t>, North Carolina</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271E0F"/>
    <w:multiLevelType w:val="hybridMultilevel"/>
    <w:tmpl w:val="A9D4BF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53E3FA7"/>
    <w:multiLevelType w:val="hybridMultilevel"/>
    <w:tmpl w:val="32FC774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0FC24071"/>
    <w:multiLevelType w:val="hybridMultilevel"/>
    <w:tmpl w:val="C8DAE32E"/>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177529AE"/>
    <w:multiLevelType w:val="hybridMultilevel"/>
    <w:tmpl w:val="854E70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26CF12D1"/>
    <w:multiLevelType w:val="hybridMultilevel"/>
    <w:tmpl w:val="FF5E401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2E8E3B69"/>
    <w:multiLevelType w:val="hybridMultilevel"/>
    <w:tmpl w:val="D96A660A"/>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3D047C15"/>
    <w:multiLevelType w:val="hybridMultilevel"/>
    <w:tmpl w:val="0BB69414"/>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56E0072B"/>
    <w:multiLevelType w:val="hybridMultilevel"/>
    <w:tmpl w:val="3B06B96C"/>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5A827ED4"/>
    <w:multiLevelType w:val="hybridMultilevel"/>
    <w:tmpl w:val="D28CD63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2CA1A77"/>
    <w:multiLevelType w:val="hybridMultilevel"/>
    <w:tmpl w:val="05D06AEC"/>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667307E8"/>
    <w:multiLevelType w:val="hybridMultilevel"/>
    <w:tmpl w:val="067C06E4"/>
    <w:lvl w:ilvl="0" w:tplc="04090001">
      <w:start w:val="1"/>
      <w:numFmt w:val="bullet"/>
      <w:lvlText w:val=""/>
      <w:lvlJc w:val="left"/>
      <w:pPr>
        <w:tabs>
          <w:tab w:val="num" w:pos="630"/>
        </w:tabs>
        <w:ind w:left="63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72C67945"/>
    <w:multiLevelType w:val="hybridMultilevel"/>
    <w:tmpl w:val="1B284F6E"/>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076437377">
    <w:abstractNumId w:val="10"/>
  </w:num>
  <w:num w:numId="2" w16cid:durableId="1433743158">
    <w:abstractNumId w:val="8"/>
  </w:num>
  <w:num w:numId="3" w16cid:durableId="853150133">
    <w:abstractNumId w:val="5"/>
  </w:num>
  <w:num w:numId="4" w16cid:durableId="1784377442">
    <w:abstractNumId w:val="11"/>
  </w:num>
  <w:num w:numId="5" w16cid:durableId="1085953627">
    <w:abstractNumId w:val="9"/>
  </w:num>
  <w:num w:numId="6" w16cid:durableId="1347370040">
    <w:abstractNumId w:val="7"/>
  </w:num>
  <w:num w:numId="7" w16cid:durableId="325518977">
    <w:abstractNumId w:val="1"/>
  </w:num>
  <w:num w:numId="8" w16cid:durableId="1072043324">
    <w:abstractNumId w:val="2"/>
  </w:num>
  <w:num w:numId="9" w16cid:durableId="1954163349">
    <w:abstractNumId w:val="6"/>
  </w:num>
  <w:num w:numId="10" w16cid:durableId="935556312">
    <w:abstractNumId w:val="4"/>
  </w:num>
  <w:num w:numId="11" w16cid:durableId="2055500490">
    <w:abstractNumId w:val="3"/>
  </w:num>
  <w:num w:numId="12" w16cid:durableId="1871606085">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noPunctuationKerning/>
  <w:characterSpacingControl w:val="doNotCompress"/>
  <w:hdrShapeDefaults>
    <o:shapedefaults v:ext="edit" spidmax="211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23811"/>
    <w:rsid w:val="00003A50"/>
    <w:rsid w:val="00005784"/>
    <w:rsid w:val="00005F80"/>
    <w:rsid w:val="00006BC1"/>
    <w:rsid w:val="00007DAC"/>
    <w:rsid w:val="00010E3E"/>
    <w:rsid w:val="00013966"/>
    <w:rsid w:val="00015973"/>
    <w:rsid w:val="00015E24"/>
    <w:rsid w:val="000165BA"/>
    <w:rsid w:val="00023811"/>
    <w:rsid w:val="00023C25"/>
    <w:rsid w:val="000242BE"/>
    <w:rsid w:val="0002466E"/>
    <w:rsid w:val="00024902"/>
    <w:rsid w:val="00027B79"/>
    <w:rsid w:val="00030650"/>
    <w:rsid w:val="00031644"/>
    <w:rsid w:val="00032C88"/>
    <w:rsid w:val="000334FA"/>
    <w:rsid w:val="000354E0"/>
    <w:rsid w:val="00036A4F"/>
    <w:rsid w:val="00040232"/>
    <w:rsid w:val="00041562"/>
    <w:rsid w:val="00052ABE"/>
    <w:rsid w:val="00052E17"/>
    <w:rsid w:val="00053E9F"/>
    <w:rsid w:val="00054302"/>
    <w:rsid w:val="0005482C"/>
    <w:rsid w:val="00056B13"/>
    <w:rsid w:val="000614E9"/>
    <w:rsid w:val="00065DE1"/>
    <w:rsid w:val="00067949"/>
    <w:rsid w:val="00067A9E"/>
    <w:rsid w:val="00071FA8"/>
    <w:rsid w:val="00077357"/>
    <w:rsid w:val="00081983"/>
    <w:rsid w:val="00082626"/>
    <w:rsid w:val="000852D0"/>
    <w:rsid w:val="000913D5"/>
    <w:rsid w:val="00091980"/>
    <w:rsid w:val="00091E40"/>
    <w:rsid w:val="0009301F"/>
    <w:rsid w:val="00093722"/>
    <w:rsid w:val="00096D4B"/>
    <w:rsid w:val="000A214C"/>
    <w:rsid w:val="000A3CDB"/>
    <w:rsid w:val="000A4EEF"/>
    <w:rsid w:val="000B2C84"/>
    <w:rsid w:val="000B3678"/>
    <w:rsid w:val="000B53E8"/>
    <w:rsid w:val="000C38BE"/>
    <w:rsid w:val="000C5EFC"/>
    <w:rsid w:val="000D07DB"/>
    <w:rsid w:val="000D4C27"/>
    <w:rsid w:val="000D6358"/>
    <w:rsid w:val="000D7130"/>
    <w:rsid w:val="000D77C5"/>
    <w:rsid w:val="000E14CB"/>
    <w:rsid w:val="000E24C9"/>
    <w:rsid w:val="000E4FCE"/>
    <w:rsid w:val="000E59BD"/>
    <w:rsid w:val="000E76F3"/>
    <w:rsid w:val="000E779B"/>
    <w:rsid w:val="000E78C3"/>
    <w:rsid w:val="000F0DC5"/>
    <w:rsid w:val="000F0F4D"/>
    <w:rsid w:val="000F270F"/>
    <w:rsid w:val="000F2BBD"/>
    <w:rsid w:val="000F3C78"/>
    <w:rsid w:val="000F581D"/>
    <w:rsid w:val="000F61EB"/>
    <w:rsid w:val="000F79C6"/>
    <w:rsid w:val="000F7D3D"/>
    <w:rsid w:val="001010D3"/>
    <w:rsid w:val="001166BE"/>
    <w:rsid w:val="00116982"/>
    <w:rsid w:val="00122BBF"/>
    <w:rsid w:val="00126D50"/>
    <w:rsid w:val="00130329"/>
    <w:rsid w:val="0013048F"/>
    <w:rsid w:val="001310C9"/>
    <w:rsid w:val="001325B6"/>
    <w:rsid w:val="00133355"/>
    <w:rsid w:val="00133613"/>
    <w:rsid w:val="00134B11"/>
    <w:rsid w:val="001369B3"/>
    <w:rsid w:val="0014020B"/>
    <w:rsid w:val="001423BA"/>
    <w:rsid w:val="001444F8"/>
    <w:rsid w:val="0015470A"/>
    <w:rsid w:val="0015659D"/>
    <w:rsid w:val="001620E1"/>
    <w:rsid w:val="00166546"/>
    <w:rsid w:val="00166A21"/>
    <w:rsid w:val="0016709D"/>
    <w:rsid w:val="00174342"/>
    <w:rsid w:val="001746FE"/>
    <w:rsid w:val="00174C8D"/>
    <w:rsid w:val="001800E2"/>
    <w:rsid w:val="00182E54"/>
    <w:rsid w:val="00187725"/>
    <w:rsid w:val="001903CC"/>
    <w:rsid w:val="00191892"/>
    <w:rsid w:val="0019219C"/>
    <w:rsid w:val="00193187"/>
    <w:rsid w:val="00193B3D"/>
    <w:rsid w:val="00197AF2"/>
    <w:rsid w:val="001A05C8"/>
    <w:rsid w:val="001A6CBC"/>
    <w:rsid w:val="001A7513"/>
    <w:rsid w:val="001B18B8"/>
    <w:rsid w:val="001B2C88"/>
    <w:rsid w:val="001B2EAA"/>
    <w:rsid w:val="001B4D45"/>
    <w:rsid w:val="001C798E"/>
    <w:rsid w:val="001D05E1"/>
    <w:rsid w:val="001D18F2"/>
    <w:rsid w:val="001D2CC4"/>
    <w:rsid w:val="001D3E07"/>
    <w:rsid w:val="001D6AC2"/>
    <w:rsid w:val="001D794B"/>
    <w:rsid w:val="001E253D"/>
    <w:rsid w:val="001E5744"/>
    <w:rsid w:val="001E628F"/>
    <w:rsid w:val="001E6758"/>
    <w:rsid w:val="001F21FC"/>
    <w:rsid w:val="001F376E"/>
    <w:rsid w:val="001F3B0C"/>
    <w:rsid w:val="001F3EAB"/>
    <w:rsid w:val="001F3F8F"/>
    <w:rsid w:val="001F4A22"/>
    <w:rsid w:val="001F4C29"/>
    <w:rsid w:val="001F58AF"/>
    <w:rsid w:val="00201CC5"/>
    <w:rsid w:val="00206E7A"/>
    <w:rsid w:val="0020743D"/>
    <w:rsid w:val="00213299"/>
    <w:rsid w:val="002157FF"/>
    <w:rsid w:val="00216596"/>
    <w:rsid w:val="00217CCA"/>
    <w:rsid w:val="00221A93"/>
    <w:rsid w:val="002254E2"/>
    <w:rsid w:val="00225BB1"/>
    <w:rsid w:val="00226BEA"/>
    <w:rsid w:val="0023006A"/>
    <w:rsid w:val="002329C4"/>
    <w:rsid w:val="00235F6D"/>
    <w:rsid w:val="00242EA9"/>
    <w:rsid w:val="002449AD"/>
    <w:rsid w:val="00250DBA"/>
    <w:rsid w:val="002516A2"/>
    <w:rsid w:val="00252E0B"/>
    <w:rsid w:val="002550BF"/>
    <w:rsid w:val="00256C6C"/>
    <w:rsid w:val="00257D73"/>
    <w:rsid w:val="002656DC"/>
    <w:rsid w:val="00271360"/>
    <w:rsid w:val="00273175"/>
    <w:rsid w:val="002746BA"/>
    <w:rsid w:val="002803FD"/>
    <w:rsid w:val="00283DDD"/>
    <w:rsid w:val="00291535"/>
    <w:rsid w:val="00291610"/>
    <w:rsid w:val="002921D2"/>
    <w:rsid w:val="00293311"/>
    <w:rsid w:val="00296776"/>
    <w:rsid w:val="00297113"/>
    <w:rsid w:val="002A075B"/>
    <w:rsid w:val="002A236F"/>
    <w:rsid w:val="002A3524"/>
    <w:rsid w:val="002A3887"/>
    <w:rsid w:val="002B1C55"/>
    <w:rsid w:val="002B768E"/>
    <w:rsid w:val="002C628D"/>
    <w:rsid w:val="002C6A0A"/>
    <w:rsid w:val="002D2E4B"/>
    <w:rsid w:val="002D6389"/>
    <w:rsid w:val="002E778A"/>
    <w:rsid w:val="002F0816"/>
    <w:rsid w:val="002F0D32"/>
    <w:rsid w:val="002F626D"/>
    <w:rsid w:val="0030110A"/>
    <w:rsid w:val="00302538"/>
    <w:rsid w:val="00303FFB"/>
    <w:rsid w:val="00313221"/>
    <w:rsid w:val="00313A85"/>
    <w:rsid w:val="003142DD"/>
    <w:rsid w:val="00314500"/>
    <w:rsid w:val="00314AB3"/>
    <w:rsid w:val="00314B1E"/>
    <w:rsid w:val="00317366"/>
    <w:rsid w:val="003202D4"/>
    <w:rsid w:val="00320F0B"/>
    <w:rsid w:val="00326C9D"/>
    <w:rsid w:val="0032716E"/>
    <w:rsid w:val="00327DF1"/>
    <w:rsid w:val="003302DB"/>
    <w:rsid w:val="00330568"/>
    <w:rsid w:val="00331D74"/>
    <w:rsid w:val="00335776"/>
    <w:rsid w:val="0033608A"/>
    <w:rsid w:val="003375CE"/>
    <w:rsid w:val="0034384E"/>
    <w:rsid w:val="00343A2D"/>
    <w:rsid w:val="00344E94"/>
    <w:rsid w:val="00345EF5"/>
    <w:rsid w:val="00346578"/>
    <w:rsid w:val="00347771"/>
    <w:rsid w:val="00350D47"/>
    <w:rsid w:val="00351374"/>
    <w:rsid w:val="0035441E"/>
    <w:rsid w:val="00354CC1"/>
    <w:rsid w:val="003559CB"/>
    <w:rsid w:val="00355F6B"/>
    <w:rsid w:val="00356B26"/>
    <w:rsid w:val="00361B22"/>
    <w:rsid w:val="00363DAB"/>
    <w:rsid w:val="0036568A"/>
    <w:rsid w:val="00365804"/>
    <w:rsid w:val="00366821"/>
    <w:rsid w:val="00375B97"/>
    <w:rsid w:val="003845AE"/>
    <w:rsid w:val="00385A74"/>
    <w:rsid w:val="0038672F"/>
    <w:rsid w:val="003908CC"/>
    <w:rsid w:val="00394997"/>
    <w:rsid w:val="003958E3"/>
    <w:rsid w:val="003A2C3A"/>
    <w:rsid w:val="003A3CEB"/>
    <w:rsid w:val="003A7107"/>
    <w:rsid w:val="003A7F51"/>
    <w:rsid w:val="003B0054"/>
    <w:rsid w:val="003C7FB4"/>
    <w:rsid w:val="003D113E"/>
    <w:rsid w:val="003D368F"/>
    <w:rsid w:val="003D59D0"/>
    <w:rsid w:val="003E4B83"/>
    <w:rsid w:val="003E6A2B"/>
    <w:rsid w:val="003F056B"/>
    <w:rsid w:val="003F0B3C"/>
    <w:rsid w:val="003F3054"/>
    <w:rsid w:val="003F31DD"/>
    <w:rsid w:val="003F63C1"/>
    <w:rsid w:val="0040149B"/>
    <w:rsid w:val="0040476E"/>
    <w:rsid w:val="00410925"/>
    <w:rsid w:val="00414605"/>
    <w:rsid w:val="00414EFF"/>
    <w:rsid w:val="004302F3"/>
    <w:rsid w:val="004322BF"/>
    <w:rsid w:val="00436E66"/>
    <w:rsid w:val="00437A7C"/>
    <w:rsid w:val="0044146F"/>
    <w:rsid w:val="00443132"/>
    <w:rsid w:val="00443749"/>
    <w:rsid w:val="00445129"/>
    <w:rsid w:val="00445568"/>
    <w:rsid w:val="00453391"/>
    <w:rsid w:val="00455174"/>
    <w:rsid w:val="00461D99"/>
    <w:rsid w:val="00467A2F"/>
    <w:rsid w:val="004704A6"/>
    <w:rsid w:val="0047182D"/>
    <w:rsid w:val="0047205F"/>
    <w:rsid w:val="00474D63"/>
    <w:rsid w:val="00475137"/>
    <w:rsid w:val="00477076"/>
    <w:rsid w:val="0048415D"/>
    <w:rsid w:val="00485516"/>
    <w:rsid w:val="004855D7"/>
    <w:rsid w:val="004858B0"/>
    <w:rsid w:val="00487417"/>
    <w:rsid w:val="00487BBE"/>
    <w:rsid w:val="00494E1D"/>
    <w:rsid w:val="00495DA8"/>
    <w:rsid w:val="00496177"/>
    <w:rsid w:val="00496C17"/>
    <w:rsid w:val="004978FD"/>
    <w:rsid w:val="004A1CD8"/>
    <w:rsid w:val="004A32A4"/>
    <w:rsid w:val="004A407C"/>
    <w:rsid w:val="004B1D0D"/>
    <w:rsid w:val="004B33D9"/>
    <w:rsid w:val="004B3B32"/>
    <w:rsid w:val="004B61A1"/>
    <w:rsid w:val="004B6DA6"/>
    <w:rsid w:val="004C04A7"/>
    <w:rsid w:val="004C1752"/>
    <w:rsid w:val="004C23C4"/>
    <w:rsid w:val="004C2672"/>
    <w:rsid w:val="004C2933"/>
    <w:rsid w:val="004C2A20"/>
    <w:rsid w:val="004C35FB"/>
    <w:rsid w:val="004C4F13"/>
    <w:rsid w:val="004D41BB"/>
    <w:rsid w:val="004D59C9"/>
    <w:rsid w:val="004D5F42"/>
    <w:rsid w:val="004E0041"/>
    <w:rsid w:val="004E082D"/>
    <w:rsid w:val="004E17CA"/>
    <w:rsid w:val="004E19B1"/>
    <w:rsid w:val="004E2233"/>
    <w:rsid w:val="004E4FF1"/>
    <w:rsid w:val="004E696C"/>
    <w:rsid w:val="004F0BBE"/>
    <w:rsid w:val="004F7BB7"/>
    <w:rsid w:val="00501AA0"/>
    <w:rsid w:val="00501FDD"/>
    <w:rsid w:val="00502A93"/>
    <w:rsid w:val="00504F56"/>
    <w:rsid w:val="00510E8C"/>
    <w:rsid w:val="00511C57"/>
    <w:rsid w:val="005159A7"/>
    <w:rsid w:val="005161D4"/>
    <w:rsid w:val="005178F4"/>
    <w:rsid w:val="00524611"/>
    <w:rsid w:val="005252F6"/>
    <w:rsid w:val="00525A59"/>
    <w:rsid w:val="00527543"/>
    <w:rsid w:val="0053360B"/>
    <w:rsid w:val="0053640B"/>
    <w:rsid w:val="00536848"/>
    <w:rsid w:val="00536A55"/>
    <w:rsid w:val="00545D31"/>
    <w:rsid w:val="00546B1F"/>
    <w:rsid w:val="00547272"/>
    <w:rsid w:val="005479C2"/>
    <w:rsid w:val="005501C3"/>
    <w:rsid w:val="0055142B"/>
    <w:rsid w:val="005528E0"/>
    <w:rsid w:val="00554F56"/>
    <w:rsid w:val="00555661"/>
    <w:rsid w:val="00562766"/>
    <w:rsid w:val="00562BC3"/>
    <w:rsid w:val="005640AF"/>
    <w:rsid w:val="00565C51"/>
    <w:rsid w:val="005677DB"/>
    <w:rsid w:val="00567B1C"/>
    <w:rsid w:val="005711E5"/>
    <w:rsid w:val="005734E4"/>
    <w:rsid w:val="00590729"/>
    <w:rsid w:val="00591199"/>
    <w:rsid w:val="00592E76"/>
    <w:rsid w:val="00593A80"/>
    <w:rsid w:val="005A4D4F"/>
    <w:rsid w:val="005A575F"/>
    <w:rsid w:val="005A67E9"/>
    <w:rsid w:val="005B001C"/>
    <w:rsid w:val="005B11AC"/>
    <w:rsid w:val="005B387F"/>
    <w:rsid w:val="005C25C7"/>
    <w:rsid w:val="005C39F6"/>
    <w:rsid w:val="005C4734"/>
    <w:rsid w:val="005C6657"/>
    <w:rsid w:val="005D3DC2"/>
    <w:rsid w:val="005D655D"/>
    <w:rsid w:val="005D682C"/>
    <w:rsid w:val="005E161E"/>
    <w:rsid w:val="005F50C5"/>
    <w:rsid w:val="005F5E7F"/>
    <w:rsid w:val="00600352"/>
    <w:rsid w:val="00605337"/>
    <w:rsid w:val="006058E3"/>
    <w:rsid w:val="006120B9"/>
    <w:rsid w:val="0061704A"/>
    <w:rsid w:val="00622CFF"/>
    <w:rsid w:val="00622E11"/>
    <w:rsid w:val="006256A1"/>
    <w:rsid w:val="006266C7"/>
    <w:rsid w:val="006267F4"/>
    <w:rsid w:val="006300F9"/>
    <w:rsid w:val="0063330E"/>
    <w:rsid w:val="00633BAE"/>
    <w:rsid w:val="00633DBF"/>
    <w:rsid w:val="00636E4A"/>
    <w:rsid w:val="00643ACE"/>
    <w:rsid w:val="00643E69"/>
    <w:rsid w:val="00643F5E"/>
    <w:rsid w:val="00647629"/>
    <w:rsid w:val="00647907"/>
    <w:rsid w:val="00650038"/>
    <w:rsid w:val="006504EC"/>
    <w:rsid w:val="00651B82"/>
    <w:rsid w:val="00657DB3"/>
    <w:rsid w:val="00661A9E"/>
    <w:rsid w:val="0066473C"/>
    <w:rsid w:val="00665137"/>
    <w:rsid w:val="00666F70"/>
    <w:rsid w:val="00667F7F"/>
    <w:rsid w:val="00670152"/>
    <w:rsid w:val="00670D62"/>
    <w:rsid w:val="00673763"/>
    <w:rsid w:val="006768E3"/>
    <w:rsid w:val="00681D48"/>
    <w:rsid w:val="006843C5"/>
    <w:rsid w:val="006848D0"/>
    <w:rsid w:val="00684977"/>
    <w:rsid w:val="00690EBE"/>
    <w:rsid w:val="00691707"/>
    <w:rsid w:val="00692A55"/>
    <w:rsid w:val="00692C1A"/>
    <w:rsid w:val="0069337A"/>
    <w:rsid w:val="0069432F"/>
    <w:rsid w:val="006A036F"/>
    <w:rsid w:val="006A2EF9"/>
    <w:rsid w:val="006A4037"/>
    <w:rsid w:val="006A599E"/>
    <w:rsid w:val="006A743D"/>
    <w:rsid w:val="006B245D"/>
    <w:rsid w:val="006B3D0C"/>
    <w:rsid w:val="006B6977"/>
    <w:rsid w:val="006B6DBD"/>
    <w:rsid w:val="006C055D"/>
    <w:rsid w:val="006C2FD8"/>
    <w:rsid w:val="006C39E3"/>
    <w:rsid w:val="006C6C59"/>
    <w:rsid w:val="006D0A99"/>
    <w:rsid w:val="006D0B96"/>
    <w:rsid w:val="006E081F"/>
    <w:rsid w:val="006E0BFE"/>
    <w:rsid w:val="006E3337"/>
    <w:rsid w:val="006E6D8D"/>
    <w:rsid w:val="006F1655"/>
    <w:rsid w:val="006F68E0"/>
    <w:rsid w:val="00701023"/>
    <w:rsid w:val="0070593F"/>
    <w:rsid w:val="00706088"/>
    <w:rsid w:val="0071032C"/>
    <w:rsid w:val="0071309F"/>
    <w:rsid w:val="007151F8"/>
    <w:rsid w:val="007171A2"/>
    <w:rsid w:val="00724060"/>
    <w:rsid w:val="00724A92"/>
    <w:rsid w:val="007268A0"/>
    <w:rsid w:val="007271BA"/>
    <w:rsid w:val="007325F7"/>
    <w:rsid w:val="007362AB"/>
    <w:rsid w:val="007370EA"/>
    <w:rsid w:val="00737AFB"/>
    <w:rsid w:val="0074111F"/>
    <w:rsid w:val="00744428"/>
    <w:rsid w:val="007462D7"/>
    <w:rsid w:val="00746733"/>
    <w:rsid w:val="00750592"/>
    <w:rsid w:val="0075064F"/>
    <w:rsid w:val="00751680"/>
    <w:rsid w:val="00752C0B"/>
    <w:rsid w:val="00753F6A"/>
    <w:rsid w:val="00754450"/>
    <w:rsid w:val="0076009F"/>
    <w:rsid w:val="007600E9"/>
    <w:rsid w:val="007633B5"/>
    <w:rsid w:val="0076667A"/>
    <w:rsid w:val="007750A6"/>
    <w:rsid w:val="007755E3"/>
    <w:rsid w:val="00776F58"/>
    <w:rsid w:val="00781954"/>
    <w:rsid w:val="00782164"/>
    <w:rsid w:val="0078267E"/>
    <w:rsid w:val="007826F8"/>
    <w:rsid w:val="0079140C"/>
    <w:rsid w:val="007934DF"/>
    <w:rsid w:val="00795592"/>
    <w:rsid w:val="007974FA"/>
    <w:rsid w:val="007A1E3E"/>
    <w:rsid w:val="007A754A"/>
    <w:rsid w:val="007B4FFD"/>
    <w:rsid w:val="007B6D8A"/>
    <w:rsid w:val="007C0C49"/>
    <w:rsid w:val="007C20E3"/>
    <w:rsid w:val="007C5065"/>
    <w:rsid w:val="007C75B4"/>
    <w:rsid w:val="007C7C12"/>
    <w:rsid w:val="007D2A60"/>
    <w:rsid w:val="007D372D"/>
    <w:rsid w:val="007D6D75"/>
    <w:rsid w:val="007E693E"/>
    <w:rsid w:val="007F1D36"/>
    <w:rsid w:val="007F630F"/>
    <w:rsid w:val="007F7F78"/>
    <w:rsid w:val="008028DE"/>
    <w:rsid w:val="008053C8"/>
    <w:rsid w:val="00806264"/>
    <w:rsid w:val="00810C60"/>
    <w:rsid w:val="00811AEA"/>
    <w:rsid w:val="0081332B"/>
    <w:rsid w:val="00813CC3"/>
    <w:rsid w:val="00822761"/>
    <w:rsid w:val="008266BA"/>
    <w:rsid w:val="008267DA"/>
    <w:rsid w:val="0083006B"/>
    <w:rsid w:val="00830986"/>
    <w:rsid w:val="00831BCB"/>
    <w:rsid w:val="0083579D"/>
    <w:rsid w:val="008359EC"/>
    <w:rsid w:val="00836E43"/>
    <w:rsid w:val="00836F2C"/>
    <w:rsid w:val="008412EF"/>
    <w:rsid w:val="0084414D"/>
    <w:rsid w:val="0084467D"/>
    <w:rsid w:val="00851A58"/>
    <w:rsid w:val="00852DAA"/>
    <w:rsid w:val="00855759"/>
    <w:rsid w:val="00857541"/>
    <w:rsid w:val="00857AE4"/>
    <w:rsid w:val="00862093"/>
    <w:rsid w:val="00864811"/>
    <w:rsid w:val="00871A78"/>
    <w:rsid w:val="00872B3D"/>
    <w:rsid w:val="00873C43"/>
    <w:rsid w:val="00874C45"/>
    <w:rsid w:val="00876144"/>
    <w:rsid w:val="0087616E"/>
    <w:rsid w:val="008764AA"/>
    <w:rsid w:val="00880D5F"/>
    <w:rsid w:val="00880F90"/>
    <w:rsid w:val="00883D8F"/>
    <w:rsid w:val="00884747"/>
    <w:rsid w:val="008906B3"/>
    <w:rsid w:val="00894E65"/>
    <w:rsid w:val="0089635E"/>
    <w:rsid w:val="00897A87"/>
    <w:rsid w:val="00897A97"/>
    <w:rsid w:val="00897B6A"/>
    <w:rsid w:val="008A1524"/>
    <w:rsid w:val="008A37AF"/>
    <w:rsid w:val="008A44FC"/>
    <w:rsid w:val="008A6DD9"/>
    <w:rsid w:val="008A7784"/>
    <w:rsid w:val="008B3CD7"/>
    <w:rsid w:val="008B7144"/>
    <w:rsid w:val="008C2E76"/>
    <w:rsid w:val="008C32AB"/>
    <w:rsid w:val="008C4DE6"/>
    <w:rsid w:val="008C65E5"/>
    <w:rsid w:val="008C77DA"/>
    <w:rsid w:val="008D7B90"/>
    <w:rsid w:val="008D7F4C"/>
    <w:rsid w:val="008E2CF5"/>
    <w:rsid w:val="008E3118"/>
    <w:rsid w:val="008E7119"/>
    <w:rsid w:val="008E7B3D"/>
    <w:rsid w:val="008F2DFB"/>
    <w:rsid w:val="008F5259"/>
    <w:rsid w:val="008F7D73"/>
    <w:rsid w:val="009043D6"/>
    <w:rsid w:val="00904434"/>
    <w:rsid w:val="00905FED"/>
    <w:rsid w:val="0091291C"/>
    <w:rsid w:val="00913200"/>
    <w:rsid w:val="0091412B"/>
    <w:rsid w:val="00914EF6"/>
    <w:rsid w:val="009154D2"/>
    <w:rsid w:val="0092234C"/>
    <w:rsid w:val="00922395"/>
    <w:rsid w:val="00926C04"/>
    <w:rsid w:val="0093004E"/>
    <w:rsid w:val="00934008"/>
    <w:rsid w:val="00942711"/>
    <w:rsid w:val="0094696D"/>
    <w:rsid w:val="0095279E"/>
    <w:rsid w:val="00956806"/>
    <w:rsid w:val="00961B63"/>
    <w:rsid w:val="009645A6"/>
    <w:rsid w:val="00964D48"/>
    <w:rsid w:val="009662C5"/>
    <w:rsid w:val="00967641"/>
    <w:rsid w:val="00970A30"/>
    <w:rsid w:val="00971710"/>
    <w:rsid w:val="0097191D"/>
    <w:rsid w:val="00972CDF"/>
    <w:rsid w:val="009734D7"/>
    <w:rsid w:val="00976E5C"/>
    <w:rsid w:val="00977AC9"/>
    <w:rsid w:val="00980B23"/>
    <w:rsid w:val="0098261B"/>
    <w:rsid w:val="009829BD"/>
    <w:rsid w:val="009858D1"/>
    <w:rsid w:val="00986BB1"/>
    <w:rsid w:val="00992CA8"/>
    <w:rsid w:val="009952CB"/>
    <w:rsid w:val="009A383B"/>
    <w:rsid w:val="009A3CD7"/>
    <w:rsid w:val="009A74D6"/>
    <w:rsid w:val="009B125D"/>
    <w:rsid w:val="009B2338"/>
    <w:rsid w:val="009B344C"/>
    <w:rsid w:val="009B45FC"/>
    <w:rsid w:val="009B5553"/>
    <w:rsid w:val="009B62BF"/>
    <w:rsid w:val="009B78FD"/>
    <w:rsid w:val="009C090F"/>
    <w:rsid w:val="009C37C6"/>
    <w:rsid w:val="009C4206"/>
    <w:rsid w:val="009C5360"/>
    <w:rsid w:val="009C6F4E"/>
    <w:rsid w:val="009D1605"/>
    <w:rsid w:val="009D32DA"/>
    <w:rsid w:val="009D5381"/>
    <w:rsid w:val="009D78BF"/>
    <w:rsid w:val="009E4B5F"/>
    <w:rsid w:val="009E7F1B"/>
    <w:rsid w:val="009F22B8"/>
    <w:rsid w:val="009F2E22"/>
    <w:rsid w:val="009F57E1"/>
    <w:rsid w:val="00A04A0A"/>
    <w:rsid w:val="00A04C6F"/>
    <w:rsid w:val="00A05136"/>
    <w:rsid w:val="00A1016F"/>
    <w:rsid w:val="00A119F4"/>
    <w:rsid w:val="00A162A2"/>
    <w:rsid w:val="00A2075C"/>
    <w:rsid w:val="00A23F12"/>
    <w:rsid w:val="00A25311"/>
    <w:rsid w:val="00A25BF1"/>
    <w:rsid w:val="00A32E91"/>
    <w:rsid w:val="00A32F6E"/>
    <w:rsid w:val="00A33E4E"/>
    <w:rsid w:val="00A370B4"/>
    <w:rsid w:val="00A37541"/>
    <w:rsid w:val="00A41E1B"/>
    <w:rsid w:val="00A42001"/>
    <w:rsid w:val="00A422F7"/>
    <w:rsid w:val="00A42A4C"/>
    <w:rsid w:val="00A463D3"/>
    <w:rsid w:val="00A571DD"/>
    <w:rsid w:val="00A5744A"/>
    <w:rsid w:val="00A625E7"/>
    <w:rsid w:val="00A63FA7"/>
    <w:rsid w:val="00A66243"/>
    <w:rsid w:val="00A6754D"/>
    <w:rsid w:val="00A73B11"/>
    <w:rsid w:val="00A75C98"/>
    <w:rsid w:val="00A80CF4"/>
    <w:rsid w:val="00A8348D"/>
    <w:rsid w:val="00A8579C"/>
    <w:rsid w:val="00A90368"/>
    <w:rsid w:val="00A90DB2"/>
    <w:rsid w:val="00A91531"/>
    <w:rsid w:val="00A95981"/>
    <w:rsid w:val="00A963B6"/>
    <w:rsid w:val="00AA1517"/>
    <w:rsid w:val="00AA1B40"/>
    <w:rsid w:val="00AA3736"/>
    <w:rsid w:val="00AA39DC"/>
    <w:rsid w:val="00AA4406"/>
    <w:rsid w:val="00AA4CBA"/>
    <w:rsid w:val="00AA5BD0"/>
    <w:rsid w:val="00AA5D6D"/>
    <w:rsid w:val="00AB09FF"/>
    <w:rsid w:val="00AB3431"/>
    <w:rsid w:val="00AB591B"/>
    <w:rsid w:val="00AB5930"/>
    <w:rsid w:val="00AB6808"/>
    <w:rsid w:val="00AC0179"/>
    <w:rsid w:val="00AC020A"/>
    <w:rsid w:val="00AC0A6E"/>
    <w:rsid w:val="00AC564E"/>
    <w:rsid w:val="00AD66F2"/>
    <w:rsid w:val="00AE2D74"/>
    <w:rsid w:val="00AE6E30"/>
    <w:rsid w:val="00AF02D4"/>
    <w:rsid w:val="00AF0EC1"/>
    <w:rsid w:val="00AF34DC"/>
    <w:rsid w:val="00AF41B1"/>
    <w:rsid w:val="00AF41B8"/>
    <w:rsid w:val="00AF54B1"/>
    <w:rsid w:val="00AF6B16"/>
    <w:rsid w:val="00B01B2C"/>
    <w:rsid w:val="00B02726"/>
    <w:rsid w:val="00B029E7"/>
    <w:rsid w:val="00B041E1"/>
    <w:rsid w:val="00B07E4A"/>
    <w:rsid w:val="00B1237C"/>
    <w:rsid w:val="00B1337C"/>
    <w:rsid w:val="00B14601"/>
    <w:rsid w:val="00B16277"/>
    <w:rsid w:val="00B16BAC"/>
    <w:rsid w:val="00B16E49"/>
    <w:rsid w:val="00B17DE1"/>
    <w:rsid w:val="00B21C98"/>
    <w:rsid w:val="00B24DA7"/>
    <w:rsid w:val="00B258F1"/>
    <w:rsid w:val="00B31AD4"/>
    <w:rsid w:val="00B40FAA"/>
    <w:rsid w:val="00B43FA4"/>
    <w:rsid w:val="00B43FD0"/>
    <w:rsid w:val="00B47CA9"/>
    <w:rsid w:val="00B51A2F"/>
    <w:rsid w:val="00B51DB7"/>
    <w:rsid w:val="00B53091"/>
    <w:rsid w:val="00B5324D"/>
    <w:rsid w:val="00B57C07"/>
    <w:rsid w:val="00B61505"/>
    <w:rsid w:val="00B70CB1"/>
    <w:rsid w:val="00B72EEC"/>
    <w:rsid w:val="00B7399E"/>
    <w:rsid w:val="00B7740F"/>
    <w:rsid w:val="00B8031F"/>
    <w:rsid w:val="00B80848"/>
    <w:rsid w:val="00B80C15"/>
    <w:rsid w:val="00B80CD5"/>
    <w:rsid w:val="00B8257F"/>
    <w:rsid w:val="00B83FAC"/>
    <w:rsid w:val="00B902F3"/>
    <w:rsid w:val="00B91153"/>
    <w:rsid w:val="00B940D9"/>
    <w:rsid w:val="00B951F7"/>
    <w:rsid w:val="00B97663"/>
    <w:rsid w:val="00BA097D"/>
    <w:rsid w:val="00BA1684"/>
    <w:rsid w:val="00BA2296"/>
    <w:rsid w:val="00BB43D5"/>
    <w:rsid w:val="00BB674D"/>
    <w:rsid w:val="00BB6AF0"/>
    <w:rsid w:val="00BC3B9E"/>
    <w:rsid w:val="00BC4A41"/>
    <w:rsid w:val="00BD2322"/>
    <w:rsid w:val="00BD294E"/>
    <w:rsid w:val="00BE0809"/>
    <w:rsid w:val="00BE1A08"/>
    <w:rsid w:val="00BE21E3"/>
    <w:rsid w:val="00BF0354"/>
    <w:rsid w:val="00BF2696"/>
    <w:rsid w:val="00BF605D"/>
    <w:rsid w:val="00BF7706"/>
    <w:rsid w:val="00C0128B"/>
    <w:rsid w:val="00C0149A"/>
    <w:rsid w:val="00C05D0B"/>
    <w:rsid w:val="00C061F4"/>
    <w:rsid w:val="00C07375"/>
    <w:rsid w:val="00C13DA5"/>
    <w:rsid w:val="00C14FCD"/>
    <w:rsid w:val="00C1549D"/>
    <w:rsid w:val="00C162B0"/>
    <w:rsid w:val="00C20E53"/>
    <w:rsid w:val="00C232E0"/>
    <w:rsid w:val="00C237BC"/>
    <w:rsid w:val="00C30080"/>
    <w:rsid w:val="00C30B6C"/>
    <w:rsid w:val="00C30C6F"/>
    <w:rsid w:val="00C41E62"/>
    <w:rsid w:val="00C4595A"/>
    <w:rsid w:val="00C52167"/>
    <w:rsid w:val="00C521F4"/>
    <w:rsid w:val="00C558B2"/>
    <w:rsid w:val="00C568E5"/>
    <w:rsid w:val="00C57F20"/>
    <w:rsid w:val="00C57F77"/>
    <w:rsid w:val="00C60EE5"/>
    <w:rsid w:val="00C62B26"/>
    <w:rsid w:val="00C65B19"/>
    <w:rsid w:val="00C71F68"/>
    <w:rsid w:val="00C72DE5"/>
    <w:rsid w:val="00C7419B"/>
    <w:rsid w:val="00C75AE2"/>
    <w:rsid w:val="00C762B8"/>
    <w:rsid w:val="00C762F2"/>
    <w:rsid w:val="00C76ADB"/>
    <w:rsid w:val="00C8102A"/>
    <w:rsid w:val="00C85B17"/>
    <w:rsid w:val="00C87D76"/>
    <w:rsid w:val="00C900BF"/>
    <w:rsid w:val="00CA2569"/>
    <w:rsid w:val="00CA33DF"/>
    <w:rsid w:val="00CA6622"/>
    <w:rsid w:val="00CB1C78"/>
    <w:rsid w:val="00CB3E21"/>
    <w:rsid w:val="00CB69C4"/>
    <w:rsid w:val="00CB77B9"/>
    <w:rsid w:val="00CC415A"/>
    <w:rsid w:val="00CC4FD8"/>
    <w:rsid w:val="00CD17D3"/>
    <w:rsid w:val="00CD3566"/>
    <w:rsid w:val="00CD5838"/>
    <w:rsid w:val="00CD6D92"/>
    <w:rsid w:val="00CE0623"/>
    <w:rsid w:val="00CE0926"/>
    <w:rsid w:val="00CE4DED"/>
    <w:rsid w:val="00CF13C6"/>
    <w:rsid w:val="00CF2F9B"/>
    <w:rsid w:val="00CF312D"/>
    <w:rsid w:val="00CF3156"/>
    <w:rsid w:val="00CF5F6B"/>
    <w:rsid w:val="00CF6D78"/>
    <w:rsid w:val="00CF702F"/>
    <w:rsid w:val="00CF7D44"/>
    <w:rsid w:val="00D049EF"/>
    <w:rsid w:val="00D05415"/>
    <w:rsid w:val="00D147F2"/>
    <w:rsid w:val="00D15298"/>
    <w:rsid w:val="00D1783E"/>
    <w:rsid w:val="00D20B1F"/>
    <w:rsid w:val="00D25636"/>
    <w:rsid w:val="00D2578E"/>
    <w:rsid w:val="00D263DA"/>
    <w:rsid w:val="00D304FE"/>
    <w:rsid w:val="00D333D5"/>
    <w:rsid w:val="00D3495D"/>
    <w:rsid w:val="00D36522"/>
    <w:rsid w:val="00D36D75"/>
    <w:rsid w:val="00D36D98"/>
    <w:rsid w:val="00D37295"/>
    <w:rsid w:val="00D43632"/>
    <w:rsid w:val="00D45BC6"/>
    <w:rsid w:val="00D4709F"/>
    <w:rsid w:val="00D51EC1"/>
    <w:rsid w:val="00D53608"/>
    <w:rsid w:val="00D53DAD"/>
    <w:rsid w:val="00D56501"/>
    <w:rsid w:val="00D56C59"/>
    <w:rsid w:val="00D603B1"/>
    <w:rsid w:val="00D60DDE"/>
    <w:rsid w:val="00D65E52"/>
    <w:rsid w:val="00D676C2"/>
    <w:rsid w:val="00D72408"/>
    <w:rsid w:val="00D76D76"/>
    <w:rsid w:val="00D77B10"/>
    <w:rsid w:val="00D830E9"/>
    <w:rsid w:val="00D83C83"/>
    <w:rsid w:val="00D83E27"/>
    <w:rsid w:val="00D85785"/>
    <w:rsid w:val="00D86844"/>
    <w:rsid w:val="00D8775D"/>
    <w:rsid w:val="00D91CC7"/>
    <w:rsid w:val="00D9746B"/>
    <w:rsid w:val="00D977F6"/>
    <w:rsid w:val="00DA01FD"/>
    <w:rsid w:val="00DA60D3"/>
    <w:rsid w:val="00DA70B7"/>
    <w:rsid w:val="00DB2929"/>
    <w:rsid w:val="00DB2AFC"/>
    <w:rsid w:val="00DB2B1D"/>
    <w:rsid w:val="00DB32C3"/>
    <w:rsid w:val="00DB3D43"/>
    <w:rsid w:val="00DB3EA5"/>
    <w:rsid w:val="00DB49FC"/>
    <w:rsid w:val="00DB52C0"/>
    <w:rsid w:val="00DB7A11"/>
    <w:rsid w:val="00DC5D4B"/>
    <w:rsid w:val="00DC74D9"/>
    <w:rsid w:val="00DD4137"/>
    <w:rsid w:val="00DD5895"/>
    <w:rsid w:val="00DE3D56"/>
    <w:rsid w:val="00DE667A"/>
    <w:rsid w:val="00DE6E6A"/>
    <w:rsid w:val="00DF1D90"/>
    <w:rsid w:val="00DF2650"/>
    <w:rsid w:val="00DF44BC"/>
    <w:rsid w:val="00DF4581"/>
    <w:rsid w:val="00DF4BD2"/>
    <w:rsid w:val="00DF4FB1"/>
    <w:rsid w:val="00DF538D"/>
    <w:rsid w:val="00DF6A9E"/>
    <w:rsid w:val="00DF7156"/>
    <w:rsid w:val="00E00511"/>
    <w:rsid w:val="00E01962"/>
    <w:rsid w:val="00E0264A"/>
    <w:rsid w:val="00E02DDC"/>
    <w:rsid w:val="00E055F7"/>
    <w:rsid w:val="00E05973"/>
    <w:rsid w:val="00E11206"/>
    <w:rsid w:val="00E17FDA"/>
    <w:rsid w:val="00E24108"/>
    <w:rsid w:val="00E27725"/>
    <w:rsid w:val="00E27905"/>
    <w:rsid w:val="00E30A62"/>
    <w:rsid w:val="00E35E64"/>
    <w:rsid w:val="00E43FF2"/>
    <w:rsid w:val="00E44271"/>
    <w:rsid w:val="00E46525"/>
    <w:rsid w:val="00E46F32"/>
    <w:rsid w:val="00E50D9F"/>
    <w:rsid w:val="00E5407F"/>
    <w:rsid w:val="00E54C65"/>
    <w:rsid w:val="00E56835"/>
    <w:rsid w:val="00E573D3"/>
    <w:rsid w:val="00E672CE"/>
    <w:rsid w:val="00E67A48"/>
    <w:rsid w:val="00E706E3"/>
    <w:rsid w:val="00E70D40"/>
    <w:rsid w:val="00E710B9"/>
    <w:rsid w:val="00E7321E"/>
    <w:rsid w:val="00E73A2E"/>
    <w:rsid w:val="00E75FE9"/>
    <w:rsid w:val="00E768C6"/>
    <w:rsid w:val="00E8097C"/>
    <w:rsid w:val="00E82B6A"/>
    <w:rsid w:val="00E84465"/>
    <w:rsid w:val="00E844BC"/>
    <w:rsid w:val="00E848AA"/>
    <w:rsid w:val="00E84916"/>
    <w:rsid w:val="00E84CAD"/>
    <w:rsid w:val="00E860A3"/>
    <w:rsid w:val="00E92515"/>
    <w:rsid w:val="00E92DBE"/>
    <w:rsid w:val="00E93576"/>
    <w:rsid w:val="00E93E37"/>
    <w:rsid w:val="00E9530C"/>
    <w:rsid w:val="00EA2F00"/>
    <w:rsid w:val="00EA684A"/>
    <w:rsid w:val="00EA75E4"/>
    <w:rsid w:val="00EA78ED"/>
    <w:rsid w:val="00EB3C87"/>
    <w:rsid w:val="00EB6AE8"/>
    <w:rsid w:val="00EB7FC5"/>
    <w:rsid w:val="00EC43A5"/>
    <w:rsid w:val="00EC5AAF"/>
    <w:rsid w:val="00ED2B32"/>
    <w:rsid w:val="00EE00C4"/>
    <w:rsid w:val="00EE2E55"/>
    <w:rsid w:val="00EE45AA"/>
    <w:rsid w:val="00EE48E5"/>
    <w:rsid w:val="00EE4E46"/>
    <w:rsid w:val="00EF07CA"/>
    <w:rsid w:val="00EF115C"/>
    <w:rsid w:val="00EF2FC4"/>
    <w:rsid w:val="00EF6076"/>
    <w:rsid w:val="00EF700D"/>
    <w:rsid w:val="00F00B2E"/>
    <w:rsid w:val="00F117FB"/>
    <w:rsid w:val="00F12013"/>
    <w:rsid w:val="00F14D2E"/>
    <w:rsid w:val="00F15FE5"/>
    <w:rsid w:val="00F20925"/>
    <w:rsid w:val="00F22885"/>
    <w:rsid w:val="00F24548"/>
    <w:rsid w:val="00F24B8C"/>
    <w:rsid w:val="00F27B85"/>
    <w:rsid w:val="00F32216"/>
    <w:rsid w:val="00F3366B"/>
    <w:rsid w:val="00F405CA"/>
    <w:rsid w:val="00F40F5F"/>
    <w:rsid w:val="00F42598"/>
    <w:rsid w:val="00F50D52"/>
    <w:rsid w:val="00F51B50"/>
    <w:rsid w:val="00F53551"/>
    <w:rsid w:val="00F554E2"/>
    <w:rsid w:val="00F5618F"/>
    <w:rsid w:val="00F56F02"/>
    <w:rsid w:val="00F61979"/>
    <w:rsid w:val="00F6277D"/>
    <w:rsid w:val="00F653A8"/>
    <w:rsid w:val="00F66561"/>
    <w:rsid w:val="00F6669D"/>
    <w:rsid w:val="00F66A9E"/>
    <w:rsid w:val="00F67652"/>
    <w:rsid w:val="00F700FA"/>
    <w:rsid w:val="00F7315C"/>
    <w:rsid w:val="00F739D3"/>
    <w:rsid w:val="00F74277"/>
    <w:rsid w:val="00F74438"/>
    <w:rsid w:val="00F749DC"/>
    <w:rsid w:val="00F751EC"/>
    <w:rsid w:val="00F759C4"/>
    <w:rsid w:val="00F76115"/>
    <w:rsid w:val="00F82A7E"/>
    <w:rsid w:val="00F91D42"/>
    <w:rsid w:val="00F91E63"/>
    <w:rsid w:val="00F924A7"/>
    <w:rsid w:val="00F96288"/>
    <w:rsid w:val="00FA0B57"/>
    <w:rsid w:val="00FA1A29"/>
    <w:rsid w:val="00FA1E86"/>
    <w:rsid w:val="00FA45E2"/>
    <w:rsid w:val="00FA483E"/>
    <w:rsid w:val="00FA5480"/>
    <w:rsid w:val="00FA61BE"/>
    <w:rsid w:val="00FA6479"/>
    <w:rsid w:val="00FB20E6"/>
    <w:rsid w:val="00FB7618"/>
    <w:rsid w:val="00FB7EE1"/>
    <w:rsid w:val="00FC0092"/>
    <w:rsid w:val="00FC164B"/>
    <w:rsid w:val="00FC266A"/>
    <w:rsid w:val="00FC3042"/>
    <w:rsid w:val="00FC5593"/>
    <w:rsid w:val="00FC5E47"/>
    <w:rsid w:val="00FC5F26"/>
    <w:rsid w:val="00FC629D"/>
    <w:rsid w:val="00FD02BA"/>
    <w:rsid w:val="00FD0E21"/>
    <w:rsid w:val="00FD3CA7"/>
    <w:rsid w:val="00FD5CF5"/>
    <w:rsid w:val="00FE0C86"/>
    <w:rsid w:val="00FE3B7B"/>
    <w:rsid w:val="00FE4289"/>
    <w:rsid w:val="00FE55B2"/>
    <w:rsid w:val="00FF0428"/>
    <w:rsid w:val="00FF08B5"/>
    <w:rsid w:val="00FF3D89"/>
    <w:rsid w:val="00FF4886"/>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119"/>
    <o:shapelayout v:ext="edit">
      <o:idmap v:ext="edit" data="2"/>
    </o:shapelayout>
  </w:shapeDefaults>
  <w:decimalSymbol w:val="."/>
  <w:listSeparator w:val=","/>
  <w14:docId w14:val="174FC93E"/>
  <w15:chartTrackingRefBased/>
  <w15:docId w15:val="{5CDE84E6-BE99-489E-A264-A939DDB1FA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header" w:uiPriority="99"/>
    <w:lsdException w:name="caption" w:qFormat="1"/>
    <w:lsdException w:name="Title"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Pr>
      <w:sz w:val="24"/>
      <w:szCs w:val="24"/>
    </w:rPr>
  </w:style>
  <w:style w:type="paragraph" w:styleId="Heading1">
    <w:name w:val="heading 1"/>
    <w:basedOn w:val="Normal"/>
    <w:next w:val="Normal"/>
    <w:qFormat/>
    <w:pPr>
      <w:keepNext/>
      <w:outlineLvl w:val="0"/>
    </w:pPr>
    <w:rPr>
      <w:rFonts w:ascii="Arial" w:hAnsi="Arial" w:cs="Arial"/>
      <w:b/>
      <w:bCs/>
    </w:rPr>
  </w:style>
  <w:style w:type="paragraph" w:styleId="Heading2">
    <w:name w:val="heading 2"/>
    <w:basedOn w:val="Normal"/>
    <w:next w:val="Normal"/>
    <w:qFormat/>
    <w:pPr>
      <w:keepNext/>
      <w:jc w:val="center"/>
      <w:outlineLvl w:val="1"/>
    </w:pPr>
    <w:rPr>
      <w:rFonts w:ascii="Arial" w:hAnsi="Arial" w:cs="Arial"/>
      <w:b/>
      <w:bCs/>
    </w:rPr>
  </w:style>
  <w:style w:type="paragraph" w:styleId="Heading3">
    <w:name w:val="heading 3"/>
    <w:basedOn w:val="Normal"/>
    <w:next w:val="Normal"/>
    <w:qFormat/>
    <w:pPr>
      <w:keepNext/>
      <w:outlineLvl w:val="2"/>
    </w:pPr>
    <w:rPr>
      <w:rFonts w:ascii="Arial" w:hAnsi="Arial" w:cs="Arial"/>
      <w:sz w:val="20"/>
      <w:u w:val="single"/>
    </w:rPr>
  </w:style>
  <w:style w:type="paragraph" w:styleId="Heading4">
    <w:name w:val="heading 4"/>
    <w:basedOn w:val="Normal"/>
    <w:next w:val="Normal"/>
    <w:qFormat/>
    <w:pPr>
      <w:keepNext/>
      <w:jc w:val="center"/>
      <w:outlineLvl w:val="3"/>
    </w:pPr>
    <w:rPr>
      <w:rFonts w:ascii="Arial" w:hAnsi="Arial" w:cs="Arial"/>
      <w:sz w:val="2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qFormat/>
    <w:pPr>
      <w:jc w:val="center"/>
    </w:pPr>
    <w:rPr>
      <w:rFonts w:ascii="Arial" w:hAnsi="Arial" w:cs="Arial"/>
      <w:b/>
      <w:bCs/>
    </w:rPr>
  </w:style>
  <w:style w:type="paragraph" w:styleId="BodyText">
    <w:name w:val="Body Text"/>
    <w:basedOn w:val="Normal"/>
    <w:pPr>
      <w:jc w:val="center"/>
    </w:pPr>
  </w:style>
  <w:style w:type="paragraph" w:styleId="Caption">
    <w:name w:val="caption"/>
    <w:basedOn w:val="Normal"/>
    <w:next w:val="Normal"/>
    <w:qFormat/>
    <w:pPr>
      <w:spacing w:before="120" w:after="120"/>
    </w:pPr>
    <w:rPr>
      <w:b/>
      <w:bCs/>
      <w:sz w:val="20"/>
      <w:szCs w:val="20"/>
    </w:rPr>
  </w:style>
  <w:style w:type="paragraph" w:styleId="BodyText2">
    <w:name w:val="Body Text 2"/>
    <w:basedOn w:val="Normal"/>
    <w:rPr>
      <w:rFonts w:ascii="Arial" w:hAnsi="Arial" w:cs="Arial"/>
      <w:sz w:val="20"/>
    </w:rPr>
  </w:style>
  <w:style w:type="paragraph" w:styleId="BodyText3">
    <w:name w:val="Body Text 3"/>
    <w:basedOn w:val="Normal"/>
    <w:pPr>
      <w:jc w:val="center"/>
    </w:pPr>
    <w:rPr>
      <w:rFonts w:ascii="Arial" w:hAnsi="Arial" w:cs="Arial"/>
      <w:sz w:val="20"/>
      <w:u w:val="single"/>
    </w:rPr>
  </w:style>
  <w:style w:type="paragraph" w:styleId="Header">
    <w:name w:val="header"/>
    <w:basedOn w:val="Normal"/>
    <w:link w:val="HeaderChar"/>
    <w:uiPriority w:val="99"/>
    <w:pPr>
      <w:tabs>
        <w:tab w:val="center" w:pos="4320"/>
        <w:tab w:val="right" w:pos="8640"/>
      </w:tabs>
    </w:pPr>
  </w:style>
  <w:style w:type="paragraph" w:styleId="Footer">
    <w:name w:val="footer"/>
    <w:basedOn w:val="Normal"/>
    <w:pPr>
      <w:tabs>
        <w:tab w:val="center" w:pos="4320"/>
        <w:tab w:val="right" w:pos="8640"/>
      </w:tabs>
    </w:pPr>
  </w:style>
  <w:style w:type="character" w:styleId="PageNumber">
    <w:name w:val="page number"/>
    <w:basedOn w:val="DefaultParagraphFont"/>
  </w:style>
  <w:style w:type="paragraph" w:styleId="BalloonText">
    <w:name w:val="Balloon Text"/>
    <w:basedOn w:val="Normal"/>
    <w:semiHidden/>
    <w:rsid w:val="00023811"/>
    <w:rPr>
      <w:rFonts w:ascii="Tahoma" w:hAnsi="Tahoma" w:cs="Tahoma"/>
      <w:sz w:val="16"/>
      <w:szCs w:val="16"/>
    </w:rPr>
  </w:style>
  <w:style w:type="character" w:styleId="Hyperlink">
    <w:name w:val="Hyperlink"/>
    <w:rsid w:val="00C85B17"/>
    <w:rPr>
      <w:color w:val="0000FF"/>
      <w:u w:val="single"/>
    </w:rPr>
  </w:style>
  <w:style w:type="character" w:styleId="FollowedHyperlink">
    <w:name w:val="FollowedHyperlink"/>
    <w:rsid w:val="00487BBE"/>
    <w:rPr>
      <w:color w:val="800080"/>
      <w:u w:val="single"/>
    </w:rPr>
  </w:style>
  <w:style w:type="paragraph" w:styleId="ListParagraph">
    <w:name w:val="List Paragraph"/>
    <w:basedOn w:val="Normal"/>
    <w:uiPriority w:val="34"/>
    <w:qFormat/>
    <w:rsid w:val="00363DAB"/>
    <w:pPr>
      <w:ind w:left="720"/>
    </w:pPr>
  </w:style>
  <w:style w:type="character" w:styleId="UnresolvedMention">
    <w:name w:val="Unresolved Mention"/>
    <w:uiPriority w:val="99"/>
    <w:semiHidden/>
    <w:unhideWhenUsed/>
    <w:rsid w:val="00343A2D"/>
    <w:rPr>
      <w:color w:val="605E5C"/>
      <w:shd w:val="clear" w:color="auto" w:fill="E1DFDD"/>
    </w:rPr>
  </w:style>
  <w:style w:type="character" w:styleId="CommentReference">
    <w:name w:val="annotation reference"/>
    <w:rsid w:val="00B21C98"/>
    <w:rPr>
      <w:sz w:val="16"/>
      <w:szCs w:val="16"/>
    </w:rPr>
  </w:style>
  <w:style w:type="paragraph" w:styleId="CommentText">
    <w:name w:val="annotation text"/>
    <w:basedOn w:val="Normal"/>
    <w:link w:val="CommentTextChar"/>
    <w:rsid w:val="00B21C98"/>
    <w:rPr>
      <w:sz w:val="20"/>
      <w:szCs w:val="20"/>
    </w:rPr>
  </w:style>
  <w:style w:type="character" w:customStyle="1" w:styleId="CommentTextChar">
    <w:name w:val="Comment Text Char"/>
    <w:basedOn w:val="DefaultParagraphFont"/>
    <w:link w:val="CommentText"/>
    <w:rsid w:val="00B21C98"/>
  </w:style>
  <w:style w:type="paragraph" w:styleId="CommentSubject">
    <w:name w:val="annotation subject"/>
    <w:basedOn w:val="CommentText"/>
    <w:next w:val="CommentText"/>
    <w:link w:val="CommentSubjectChar"/>
    <w:rsid w:val="00B21C98"/>
    <w:rPr>
      <w:b/>
      <w:bCs/>
    </w:rPr>
  </w:style>
  <w:style w:type="character" w:customStyle="1" w:styleId="CommentSubjectChar">
    <w:name w:val="Comment Subject Char"/>
    <w:link w:val="CommentSubject"/>
    <w:rsid w:val="00B21C98"/>
    <w:rPr>
      <w:b/>
      <w:bCs/>
    </w:rPr>
  </w:style>
  <w:style w:type="paragraph" w:customStyle="1" w:styleId="Default">
    <w:name w:val="Default"/>
    <w:rsid w:val="00976E5C"/>
    <w:pPr>
      <w:autoSpaceDE w:val="0"/>
      <w:autoSpaceDN w:val="0"/>
      <w:adjustRightInd w:val="0"/>
    </w:pPr>
    <w:rPr>
      <w:color w:val="000000"/>
      <w:sz w:val="24"/>
      <w:szCs w:val="24"/>
    </w:rPr>
  </w:style>
  <w:style w:type="character" w:customStyle="1" w:styleId="tab">
    <w:name w:val="tab"/>
    <w:rsid w:val="00191892"/>
  </w:style>
  <w:style w:type="character" w:customStyle="1" w:styleId="HeaderChar">
    <w:name w:val="Header Char"/>
    <w:link w:val="Header"/>
    <w:uiPriority w:val="99"/>
    <w:rsid w:val="00DF2650"/>
    <w:rPr>
      <w:sz w:val="24"/>
      <w:szCs w:val="24"/>
    </w:rPr>
  </w:style>
  <w:style w:type="paragraph" w:styleId="Revision">
    <w:name w:val="Revision"/>
    <w:hidden/>
    <w:uiPriority w:val="99"/>
    <w:semiHidden/>
    <w:rsid w:val="00B02726"/>
    <w:rPr>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8539768">
      <w:bodyDiv w:val="1"/>
      <w:marLeft w:val="0"/>
      <w:marRight w:val="0"/>
      <w:marTop w:val="0"/>
      <w:marBottom w:val="0"/>
      <w:divBdr>
        <w:top w:val="none" w:sz="0" w:space="0" w:color="auto"/>
        <w:left w:val="none" w:sz="0" w:space="0" w:color="auto"/>
        <w:bottom w:val="none" w:sz="0" w:space="0" w:color="auto"/>
        <w:right w:val="none" w:sz="0" w:space="0" w:color="auto"/>
      </w:divBdr>
    </w:div>
    <w:div w:id="233779785">
      <w:bodyDiv w:val="1"/>
      <w:marLeft w:val="0"/>
      <w:marRight w:val="0"/>
      <w:marTop w:val="0"/>
      <w:marBottom w:val="0"/>
      <w:divBdr>
        <w:top w:val="none" w:sz="0" w:space="0" w:color="auto"/>
        <w:left w:val="none" w:sz="0" w:space="0" w:color="auto"/>
        <w:bottom w:val="none" w:sz="0" w:space="0" w:color="auto"/>
        <w:right w:val="none" w:sz="0" w:space="0" w:color="auto"/>
      </w:divBdr>
    </w:div>
    <w:div w:id="419524400">
      <w:bodyDiv w:val="1"/>
      <w:marLeft w:val="0"/>
      <w:marRight w:val="0"/>
      <w:marTop w:val="0"/>
      <w:marBottom w:val="0"/>
      <w:divBdr>
        <w:top w:val="none" w:sz="0" w:space="0" w:color="auto"/>
        <w:left w:val="none" w:sz="0" w:space="0" w:color="auto"/>
        <w:bottom w:val="none" w:sz="0" w:space="0" w:color="auto"/>
        <w:right w:val="none" w:sz="0" w:space="0" w:color="auto"/>
      </w:divBdr>
    </w:div>
    <w:div w:id="487944079">
      <w:bodyDiv w:val="1"/>
      <w:marLeft w:val="0"/>
      <w:marRight w:val="0"/>
      <w:marTop w:val="0"/>
      <w:marBottom w:val="0"/>
      <w:divBdr>
        <w:top w:val="none" w:sz="0" w:space="0" w:color="auto"/>
        <w:left w:val="none" w:sz="0" w:space="0" w:color="auto"/>
        <w:bottom w:val="none" w:sz="0" w:space="0" w:color="auto"/>
        <w:right w:val="none" w:sz="0" w:space="0" w:color="auto"/>
      </w:divBdr>
    </w:div>
    <w:div w:id="490407192">
      <w:bodyDiv w:val="1"/>
      <w:marLeft w:val="0"/>
      <w:marRight w:val="0"/>
      <w:marTop w:val="0"/>
      <w:marBottom w:val="0"/>
      <w:divBdr>
        <w:top w:val="none" w:sz="0" w:space="0" w:color="auto"/>
        <w:left w:val="none" w:sz="0" w:space="0" w:color="auto"/>
        <w:bottom w:val="none" w:sz="0" w:space="0" w:color="auto"/>
        <w:right w:val="none" w:sz="0" w:space="0" w:color="auto"/>
      </w:divBdr>
    </w:div>
    <w:div w:id="837115204">
      <w:bodyDiv w:val="1"/>
      <w:marLeft w:val="0"/>
      <w:marRight w:val="0"/>
      <w:marTop w:val="0"/>
      <w:marBottom w:val="0"/>
      <w:divBdr>
        <w:top w:val="none" w:sz="0" w:space="0" w:color="auto"/>
        <w:left w:val="none" w:sz="0" w:space="0" w:color="auto"/>
        <w:bottom w:val="none" w:sz="0" w:space="0" w:color="auto"/>
        <w:right w:val="none" w:sz="0" w:space="0" w:color="auto"/>
      </w:divBdr>
    </w:div>
    <w:div w:id="857159316">
      <w:bodyDiv w:val="1"/>
      <w:marLeft w:val="0"/>
      <w:marRight w:val="0"/>
      <w:marTop w:val="0"/>
      <w:marBottom w:val="0"/>
      <w:divBdr>
        <w:top w:val="none" w:sz="0" w:space="0" w:color="auto"/>
        <w:left w:val="none" w:sz="0" w:space="0" w:color="auto"/>
        <w:bottom w:val="none" w:sz="0" w:space="0" w:color="auto"/>
        <w:right w:val="none" w:sz="0" w:space="0" w:color="auto"/>
      </w:divBdr>
    </w:div>
    <w:div w:id="15587092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emf"/><Relationship Id="rId18" Type="http://schemas.openxmlformats.org/officeDocument/2006/relationships/hyperlink" Target="https://www.nctreasurer.com/state-and-local-government-finance-division/local-government-commission/municipalities-financial-statement-resources"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image" Target="media/image4.wmf"/><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oleObject" Target="embeddings/Microsoft_Excel_97-2003_Worksheet.xls"/><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2.emf"/><Relationship Id="rId20" Type="http://schemas.openxmlformats.org/officeDocument/2006/relationships/package" Target="embeddings/Microsoft_Excel_Worksheet1.xlsx"/><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sog.unc.edu/resources/microsites/nc-emergency-management/hurricane-helene-resources" TargetMode="External"/><Relationship Id="rId5" Type="http://schemas.openxmlformats.org/officeDocument/2006/relationships/customXml" Target="../customXml/item5.xml"/><Relationship Id="rId15" Type="http://schemas.openxmlformats.org/officeDocument/2006/relationships/hyperlink" Target="https://www.nctreasurer.com/divisions/state-and-local-government-finance/lgc/financial-analysis-tools-and-reports" TargetMode="External"/><Relationship Id="rId23" Type="http://schemas.openxmlformats.org/officeDocument/2006/relationships/hyperlink" Target="https://www.nctreasurer.com/local-government-covid-19-resources" TargetMode="External"/><Relationship Id="rId10" Type="http://schemas.openxmlformats.org/officeDocument/2006/relationships/webSettings" Target="webSettings.xml"/><Relationship Id="rId19" Type="http://schemas.openxmlformats.org/officeDocument/2006/relationships/image" Target="media/image3.emf"/><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package" Target="embeddings/Microsoft_Excel_Worksheet.xlsx"/><Relationship Id="rId22" Type="http://schemas.openxmlformats.org/officeDocument/2006/relationships/oleObject" Target="embeddings/Microsoft_Excel_97-2003_Worksheet1.xls"/><Relationship Id="rId27"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file>

<file path=customXml/item5.xml><?xml version="1.0" encoding="utf-8"?>
<ct:contentTypeSchema xmlns:ct="http://schemas.microsoft.com/office/2006/metadata/contentType" xmlns:ma="http://schemas.microsoft.com/office/2006/metadata/properties/metaAttributes" ct:_="" ma:_="" ma:contentTypeName="Document" ma:contentTypeID="0x01010063E6D748AC7C9C43A96C5224165110D7" ma:contentTypeVersion="14" ma:contentTypeDescription="Create a new document." ma:contentTypeScope="" ma:versionID="04c839d3a56f026a73d1cf96db788e9e">
  <xsd:schema xmlns:xsd="http://www.w3.org/2001/XMLSchema" xmlns:xs="http://www.w3.org/2001/XMLSchema" xmlns:p="http://schemas.microsoft.com/office/2006/metadata/properties" xmlns:ns2="b0d8bf0e-b15b-456f-8ae4-2bdf59acac1f" xmlns:ns3="d4ea4015-5b02-447c-9074-d5807a41497e" targetNamespace="http://schemas.microsoft.com/office/2006/metadata/properties" ma:root="true" ma:fieldsID="9e4fe7c83c102520a0fb93416c304af6" ns2:_="" ns3:_="">
    <xsd:import namespace="b0d8bf0e-b15b-456f-8ae4-2bdf59acac1f"/>
    <xsd:import namespace="d4ea4015-5b02-447c-9074-d5807a41497e"/>
    <xsd:element name="properties">
      <xsd:complexType>
        <xsd:sequence>
          <xsd:element name="documentManagement">
            <xsd:complexType>
              <xsd:all>
                <xsd:element ref="ns2:Category" minOccurs="0"/>
                <xsd:element ref="ns2:Description0" minOccurs="0"/>
                <xsd:element ref="ns2:Publication_x0020_Date" minOccurs="0"/>
                <xsd:element ref="ns2:Resource_x0020_Category" minOccurs="0"/>
                <xsd:element ref="ns2:Resource_x0020_Group" minOccurs="0"/>
                <xsd:element ref="ns2:Sort_x0020_Order"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0d8bf0e-b15b-456f-8ae4-2bdf59acac1f" elementFormDefault="qualified">
    <xsd:import namespace="http://schemas.microsoft.com/office/2006/documentManagement/types"/>
    <xsd:import namespace="http://schemas.microsoft.com/office/infopath/2007/PartnerControls"/>
    <xsd:element name="Category" ma:index="4" nillable="true" ma:displayName="Category" ma:description="Category" ma:internalName="Category" ma:readOnly="false">
      <xsd:simpleType>
        <xsd:restriction base="dms:Text">
          <xsd:maxLength value="255"/>
        </xsd:restriction>
      </xsd:simpleType>
    </xsd:element>
    <xsd:element name="Description0" ma:index="5" nillable="true" ma:displayName="Description" ma:description="Description" ma:internalName="Description0" ma:readOnly="false">
      <xsd:simpleType>
        <xsd:restriction base="dms:Text">
          <xsd:maxLength value="255"/>
        </xsd:restriction>
      </xsd:simpleType>
    </xsd:element>
    <xsd:element name="Publication_x0020_Date" ma:index="7" nillable="true" ma:displayName="Publication Date" ma:description="Publication Date" ma:internalName="Publication_x0020_Date" ma:readOnly="false">
      <xsd:simpleType>
        <xsd:restriction base="dms:Text">
          <xsd:maxLength value="255"/>
        </xsd:restriction>
      </xsd:simpleType>
    </xsd:element>
    <xsd:element name="Resource_x0020_Category" ma:index="8" nillable="true" ma:displayName="Resource Category" ma:description="Determines if the item appears on the Sample Financial Statements page OR the Aids to Financial Statement Preparation page" ma:format="Dropdown" ma:internalName="Resource_x0020_Category" ma:readOnly="false">
      <xsd:simpleType>
        <xsd:restriction base="dms:Choice">
          <xsd:enumeration value="Sample Financial Statement"/>
          <xsd:enumeration value="Preparation Aid"/>
        </xsd:restriction>
      </xsd:simpleType>
    </xsd:element>
    <xsd:element name="Resource_x0020_Group" ma:index="9" nillable="true" ma:displayName="Resource Group" ma:format="Dropdown" ma:internalName="Resource_x0020_Group" ma:readOnly="false">
      <xsd:simpleType>
        <xsd:restriction base="dms:Choice">
          <xsd:enumeration value="Board of Education Specific Worksheets"/>
          <xsd:enumeration value="Charter School Specific Worksheets"/>
          <xsd:enumeration value="County Specific Worksheets"/>
          <xsd:enumeration value="Municipal Specific Worksheets"/>
          <xsd:enumeration value="Writing a Management Discussion &amp; Analysis"/>
        </xsd:restriction>
      </xsd:simpleType>
    </xsd:element>
    <xsd:element name="Sort_x0020_Order" ma:index="10" nillable="true" ma:displayName="Sort Order" ma:internalName="Sort_x0020_Order" ma:readOnly="false"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d4ea4015-5b02-447c-9074-d5807a41497e" elementFormDefault="qualified">
    <xsd:import namespace="http://schemas.microsoft.com/office/2006/documentManagement/types"/>
    <xsd:import namespace="http://schemas.microsoft.com/office/infopath/2007/PartnerControls"/>
    <xsd:element name="_dlc_DocId" ma:index="15" nillable="true" ma:displayName="Document ID Value" ma:description="The value of the document ID assigned to this item." ma:internalName="_dlc_DocId" ma:readOnly="true">
      <xsd:simpleType>
        <xsd:restriction base="dms:Text"/>
      </xsd:simpleType>
    </xsd:element>
    <xsd:element name="_dlc_DocIdUrl" ma:index="1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7" nillable="true" ma:displayName="Persist ID" ma:description="Keep ID on add." ma:hidden="true" ma:internalName="_dlc_DocIdPersistId" ma:readOnly="true">
      <xsd:simpleType>
        <xsd:restriction base="dms:Boolean"/>
      </xsd:simpleType>
    </xsd:element>
    <xsd:element name="SharedWithUsers" ma:index="1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xsd:element name="keywords" minOccurs="0" maxOccurs="1" type="xsd:string" ma:index="6"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Description0 xmlns="b0d8bf0e-b15b-456f-8ae4-2bdf59acac1f">Carolina County MDA</Description0>
    <Publication_x0020_Date xmlns="b0d8bf0e-b15b-456f-8ae4-2bdf59acac1f">6/28/2017</Publication_x0020_Date>
    <Sort_x0020_Order xmlns="b0d8bf0e-b15b-456f-8ae4-2bdf59acac1f" xsi:nil="true"/>
    <Category xmlns="b0d8bf0e-b15b-456f-8ae4-2bdf59acac1f">Illustrative Financial Statements</Category>
    <Resource_x0020_Category xmlns="b0d8bf0e-b15b-456f-8ae4-2bdf59acac1f" xsi:nil="true"/>
    <Resource_x0020_Group xmlns="b0d8bf0e-b15b-456f-8ae4-2bdf59acac1f" xsi:nil="true"/>
  </documentManagement>
</p:properties>
</file>

<file path=customXml/itemProps1.xml><?xml version="1.0" encoding="utf-8"?>
<ds:datastoreItem xmlns:ds="http://schemas.openxmlformats.org/officeDocument/2006/customXml" ds:itemID="{1A37D1E2-E044-4983-8D23-D35D9FD7F317}">
  <ds:schemaRefs>
    <ds:schemaRef ds:uri="http://schemas.microsoft.com/sharepoint/events"/>
  </ds:schemaRefs>
</ds:datastoreItem>
</file>

<file path=customXml/itemProps2.xml><?xml version="1.0" encoding="utf-8"?>
<ds:datastoreItem xmlns:ds="http://schemas.openxmlformats.org/officeDocument/2006/customXml" ds:itemID="{DAE996D4-B77C-4A51-92CA-F4CA49908EB0}">
  <ds:schemaRefs>
    <ds:schemaRef ds:uri="http://schemas.openxmlformats.org/officeDocument/2006/bibliography"/>
  </ds:schemaRefs>
</ds:datastoreItem>
</file>

<file path=customXml/itemProps3.xml><?xml version="1.0" encoding="utf-8"?>
<ds:datastoreItem xmlns:ds="http://schemas.openxmlformats.org/officeDocument/2006/customXml" ds:itemID="{180481C1-5D5A-4503-8C48-F0AC39751C92}">
  <ds:schemaRefs>
    <ds:schemaRef ds:uri="http://schemas.microsoft.com/sharepoint/v3/contenttype/forms"/>
  </ds:schemaRefs>
</ds:datastoreItem>
</file>

<file path=customXml/itemProps4.xml><?xml version="1.0" encoding="utf-8"?>
<ds:datastoreItem xmlns:ds="http://schemas.openxmlformats.org/officeDocument/2006/customXml" ds:itemID="{4EBABF4D-61F8-46C4-8EC3-EB075BA939CF}">
  <ds:schemaRefs>
    <ds:schemaRef ds:uri="http://schemas.microsoft.com/office/2006/metadata/longProperties"/>
  </ds:schemaRefs>
</ds:datastoreItem>
</file>

<file path=customXml/itemProps5.xml><?xml version="1.0" encoding="utf-8"?>
<ds:datastoreItem xmlns:ds="http://schemas.openxmlformats.org/officeDocument/2006/customXml" ds:itemID="{D0C87D35-4286-4F31-9106-F0C5B24996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0d8bf0e-b15b-456f-8ae4-2bdf59acac1f"/>
    <ds:schemaRef ds:uri="d4ea4015-5b02-447c-9074-d5807a4149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FC2DB2E7-84D1-4DCE-8CA0-24907EAB26AD}">
  <ds:schemaRefs>
    <ds:schemaRef ds:uri="http://schemas.microsoft.com/office/2006/metadata/properties"/>
    <ds:schemaRef ds:uri="http://schemas.microsoft.com/office/infopath/2007/PartnerControls"/>
    <ds:schemaRef ds:uri="b0d8bf0e-b15b-456f-8ae4-2bdf59acac1f"/>
  </ds:schemaRefs>
</ds:datastoreItem>
</file>

<file path=docMetadata/LabelInfo.xml><?xml version="1.0" encoding="utf-8"?>
<clbl:labelList xmlns:clbl="http://schemas.microsoft.com/office/2020/mipLabelMetadata">
  <clbl:label id="{033fc54b-e5a3-4ebc-8425-8e88f827fc4f}" enabled="0" method="" siteId="{033fc54b-e5a3-4ebc-8425-8e88f827fc4f}" removed="1"/>
</clbl:labelList>
</file>

<file path=docProps/app.xml><?xml version="1.0" encoding="utf-8"?>
<Properties xmlns="http://schemas.openxmlformats.org/officeDocument/2006/extended-properties" xmlns:vt="http://schemas.openxmlformats.org/officeDocument/2006/docPropsVTypes">
  <Template>Normal</Template>
  <TotalTime>18</TotalTime>
  <Pages>13</Pages>
  <Words>4335</Words>
  <Characters>26057</Characters>
  <Application>Microsoft Office Word</Application>
  <DocSecurity>0</DocSecurity>
  <Lines>217</Lines>
  <Paragraphs>60</Paragraphs>
  <ScaleCrop>false</ScaleCrop>
  <HeadingPairs>
    <vt:vector size="2" baseType="variant">
      <vt:variant>
        <vt:lpstr>Title</vt:lpstr>
      </vt:variant>
      <vt:variant>
        <vt:i4>1</vt:i4>
      </vt:variant>
    </vt:vector>
  </HeadingPairs>
  <TitlesOfParts>
    <vt:vector size="1" baseType="lpstr">
      <vt:lpstr>Management’s Discussion and Analysis</vt:lpstr>
    </vt:vector>
  </TitlesOfParts>
  <Company>NCDST</Company>
  <LinksUpToDate>false</LinksUpToDate>
  <CharactersWithSpaces>30332</CharactersWithSpaces>
  <SharedDoc>false</SharedDoc>
  <HLinks>
    <vt:vector size="30" baseType="variant">
      <vt:variant>
        <vt:i4>6291561</vt:i4>
      </vt:variant>
      <vt:variant>
        <vt:i4>24</vt:i4>
      </vt:variant>
      <vt:variant>
        <vt:i4>0</vt:i4>
      </vt:variant>
      <vt:variant>
        <vt:i4>5</vt:i4>
      </vt:variant>
      <vt:variant>
        <vt:lpwstr>https://www.nctreasurer.com/local-government-covid-19-resources</vt:lpwstr>
      </vt:variant>
      <vt:variant>
        <vt:lpwstr/>
      </vt:variant>
      <vt:variant>
        <vt:i4>5111881</vt:i4>
      </vt:variant>
      <vt:variant>
        <vt:i4>21</vt:i4>
      </vt:variant>
      <vt:variant>
        <vt:i4>0</vt:i4>
      </vt:variant>
      <vt:variant>
        <vt:i4>5</vt:i4>
      </vt:variant>
      <vt:variant>
        <vt:lpwstr>https://www.gasb.org/cs/Satellite?c=Page&amp;cid=1176174469582&amp;pagename=GASB%2FPage%2FGASB%2FSectionPage</vt:lpwstr>
      </vt:variant>
      <vt:variant>
        <vt:lpwstr/>
      </vt:variant>
      <vt:variant>
        <vt:i4>3211302</vt:i4>
      </vt:variant>
      <vt:variant>
        <vt:i4>6</vt:i4>
      </vt:variant>
      <vt:variant>
        <vt:i4>0</vt:i4>
      </vt:variant>
      <vt:variant>
        <vt:i4>5</vt:i4>
      </vt:variant>
      <vt:variant>
        <vt:lpwstr>https://www.nctreasurer.com/state-and-local-government-finance-division/local-government-commission/municipalities-financial-statement-resources</vt:lpwstr>
      </vt:variant>
      <vt:variant>
        <vt:lpwstr>additional-worksheet-tools</vt:lpwstr>
      </vt:variant>
      <vt:variant>
        <vt:i4>5242965</vt:i4>
      </vt:variant>
      <vt:variant>
        <vt:i4>3</vt:i4>
      </vt:variant>
      <vt:variant>
        <vt:i4>0</vt:i4>
      </vt:variant>
      <vt:variant>
        <vt:i4>5</vt:i4>
      </vt:variant>
      <vt:variant>
        <vt:lpwstr>https://www.nctreasurer.com/state-and-local-government-finance-division/local-government-commission/memo-document</vt:lpwstr>
      </vt:variant>
      <vt:variant>
        <vt:lpwstr/>
      </vt:variant>
      <vt:variant>
        <vt:i4>5242965</vt:i4>
      </vt:variant>
      <vt:variant>
        <vt:i4>0</vt:i4>
      </vt:variant>
      <vt:variant>
        <vt:i4>0</vt:i4>
      </vt:variant>
      <vt:variant>
        <vt:i4>5</vt:i4>
      </vt:variant>
      <vt:variant>
        <vt:lpwstr>https://www.nctreasurer.com/state-and-local-government-finance-division/local-government-commission/memo-document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Management’s Discussion and Analysis</dc:title>
  <dc:subject/>
  <dc:creator>LGC0199</dc:creator>
  <cp:keywords/>
  <cp:lastModifiedBy>Becky Dzingeleski</cp:lastModifiedBy>
  <cp:revision>5</cp:revision>
  <cp:lastPrinted>2022-07-19T13:25:00Z</cp:lastPrinted>
  <dcterms:created xsi:type="dcterms:W3CDTF">2025-11-17T18:00:00Z</dcterms:created>
  <dcterms:modified xsi:type="dcterms:W3CDTF">2025-11-17T18:10:00Z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Editor">
    <vt:lpwstr>System Account</vt:lpwstr>
  </property>
  <property fmtid="{D5CDD505-2E9C-101B-9397-08002B2CF9AE}" pid="3" name="display_urn:schemas-microsoft-com:office:office#Author">
    <vt:lpwstr>Lawrence Koffa</vt:lpwstr>
  </property>
  <property fmtid="{D5CDD505-2E9C-101B-9397-08002B2CF9AE}" pid="4" name="_dlc_DocId">
    <vt:lpwstr/>
  </property>
</Properties>
</file>