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notesMasterIdLst>
    <p:notesMasterId r:id="rId20"/>
  </p:notesMasterIdLst>
  <p:sldIdLst>
    <p:sldId id="278" r:id="rId6"/>
    <p:sldId id="262" r:id="rId7"/>
    <p:sldId id="263" r:id="rId8"/>
    <p:sldId id="265" r:id="rId9"/>
    <p:sldId id="264" r:id="rId10"/>
    <p:sldId id="266" r:id="rId11"/>
    <p:sldId id="277" r:id="rId12"/>
    <p:sldId id="267" r:id="rId13"/>
    <p:sldId id="268" r:id="rId14"/>
    <p:sldId id="274" r:id="rId15"/>
    <p:sldId id="276" r:id="rId16"/>
    <p:sldId id="269" r:id="rId17"/>
    <p:sldId id="272" r:id="rId18"/>
    <p:sldId id="273" r:id="rId19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247D"/>
    <a:srgbClr val="FFFFFF"/>
    <a:srgbClr val="FFFF66"/>
    <a:srgbClr val="003767"/>
    <a:srgbClr val="50769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6" autoAdjust="0"/>
    <p:restoredTop sz="94643" autoAdjust="0"/>
  </p:normalViewPr>
  <p:slideViewPr>
    <p:cSldViewPr snapToGrid="0">
      <p:cViewPr varScale="1">
        <p:scale>
          <a:sx n="79" d="100"/>
          <a:sy n="79" d="100"/>
        </p:scale>
        <p:origin x="120" y="46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7D70158E-56E3-412E-BB18-9B2F051DBC72}" type="datetimeFigureOut">
              <a:rPr lang="en-US" smtClean="0"/>
              <a:t>6/2/2025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32EFAFA0-CD39-4732-AEB3-F04A9D73A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775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564906-5698-D032-EC91-A82A638E57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B6D4EF2-4D3B-3E80-7C76-93ACAEF9FA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7A5433-9051-B289-058A-D945D2B498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A47B8-785C-4A46-B362-693C62751A49}" type="datetimeFigureOut">
              <a:rPr lang="en-US" smtClean="0"/>
              <a:t>6/2/2025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9ADC4B-C1F8-47E4-E1D0-AF1B1F3D72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B13FDC-9B15-0448-7C71-33E736DAFB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0CA5A-5976-4C5C-8430-DE8EEFD09A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46103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DCCC7D-78DD-B32A-910E-2180057F7B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806B38-29EF-694E-6077-8690EB88B0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3FDABD-0619-B58B-F9B8-DA7D79D64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A47B8-785C-4A46-B362-693C62751A49}" type="datetimeFigureOut">
              <a:rPr lang="en-US" smtClean="0"/>
              <a:t>6/2/2025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1EE907-4B6D-6565-59A2-B860A4AA8C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4CD95E-8497-C068-E0D8-5CCBABB577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0CA5A-5976-4C5C-8430-DE8EEFD09A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77129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17FFA5-B184-F438-CFB6-0D69BFDCE2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B24576-E754-1AC6-1416-717F24B4D1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7020B2-C920-A3D9-6BAA-5AE159A63B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A47B8-785C-4A46-B362-693C62751A49}" type="datetimeFigureOut">
              <a:rPr lang="en-US" smtClean="0"/>
              <a:t>6/2/2025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1149A3-78A6-84EA-7B61-4822C3B63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C155AD-51F0-9D27-2BEB-066E1A1A58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0CA5A-5976-4C5C-8430-DE8EEFD09A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28318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298988-6CEB-7558-38D1-5EF48670D3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8CF07C-7BD4-B163-7FD6-9508E2B6C7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11AE3D-1D8C-AAB5-0BF0-5882406CFE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C26B0F3-F537-D14E-86F8-5BF55AE383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A47B8-785C-4A46-B362-693C62751A49}" type="datetimeFigureOut">
              <a:rPr lang="en-US" smtClean="0"/>
              <a:t>6/2/2025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391CEEC-DDD6-9231-B4BF-65404168BD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35C42E-CBB5-EBD3-B1DD-2844AA8C0E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0CA5A-5976-4C5C-8430-DE8EEFD09A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4326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E5BB18-C06C-0085-07C5-D252AADA7A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A87DC9-3425-FDBB-7D87-2BBB3E6A10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71443C-31CA-4805-1053-7460CC355B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D4B8D0D-2E1A-C9B7-D57A-FC1CF7F1261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E59FC1E-C52D-3F04-85EE-9CEFF951EEE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E478752-29CB-27D7-A2C5-2DE83AAE0A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A47B8-785C-4A46-B362-693C62751A49}" type="datetimeFigureOut">
              <a:rPr lang="en-US" smtClean="0"/>
              <a:t>6/2/2025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091833D-B446-7C62-754D-6AC96CB55C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2D06700-D725-0E3F-B628-B92A115F69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0CA5A-5976-4C5C-8430-DE8EEFD09A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54925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BE1F89-B513-0F1F-75DF-1E0898F766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AD283EB-211B-F871-06DF-B2E6F94946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A47B8-785C-4A46-B362-693C62751A49}" type="datetimeFigureOut">
              <a:rPr lang="en-US" smtClean="0"/>
              <a:t>6/2/2025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9FDAE35-F876-EDEF-FF49-A29BC84E85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D6EF81-DADA-31EF-A8F0-26ADD1F202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0CA5A-5976-4C5C-8430-DE8EEFD09A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62715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A18D23F-4598-7326-039D-E1BD881289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A47B8-785C-4A46-B362-693C62751A49}" type="datetimeFigureOut">
              <a:rPr lang="en-US" smtClean="0"/>
              <a:t>6/2/2025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9A28055-F321-28F1-FD83-E7815D1403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F6698A-0EB6-3EEB-EB2B-34CFE3BADA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0CA5A-5976-4C5C-8430-DE8EEFD09A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4218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9F6BDE-FD7A-21EE-D958-97D734EE0D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D3CEEB-AEA9-A70A-E4EA-C28336B637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B74E4A-C66B-88DF-876B-3414858742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2FDDF5B-D683-6A91-2A34-7A7ED0D6FA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A47B8-785C-4A46-B362-693C62751A49}" type="datetimeFigureOut">
              <a:rPr lang="en-US" smtClean="0"/>
              <a:t>6/2/2025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0B9DDD0-1633-D613-2D94-EDF53F20E3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002E6B-A011-B8F5-16FE-3473DCBE2D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0CA5A-5976-4C5C-8430-DE8EEFD09A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2963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DADA3C-49D7-ECC8-65DD-3F767A6E19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A2AAB5-656C-C0C5-5FC1-F717EC8E92F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1DCEEF-780A-B063-9786-75932EFB4D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D6E32B-9B18-7438-4713-EA8EE301BF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A47B8-785C-4A46-B362-693C62751A49}" type="datetimeFigureOut">
              <a:rPr lang="en-US" smtClean="0"/>
              <a:t>6/2/2025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E96A0CD-F4A3-A5D6-C68E-A0D4492B10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67C165-B639-1226-7C24-E70C5B9CB4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0CA5A-5976-4C5C-8430-DE8EEFD09A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02236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BBC9CA-C534-81D0-84C3-28B5D0B1C1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DD6C6E6-602A-D51D-09F0-AB7506C1FB4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BFC82B-5934-ADC4-CDFC-58CD9ACA28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A47B8-785C-4A46-B362-693C62751A49}" type="datetimeFigureOut">
              <a:rPr lang="en-US" smtClean="0"/>
              <a:t>6/2/2025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1421E7-4186-956F-1722-BE3EAE7970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145584-CCFA-AB1F-595D-094A6433C1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0CA5A-5976-4C5C-8430-DE8EEFD09A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00825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DB10152-EC49-8389-ACCF-A755A4B65C3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6B87B0B-6616-2C77-2FBB-CD3D44F768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B952A4-CA5C-4B67-78F7-D0A5C5571E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A47B8-785C-4A46-B362-693C62751A49}" type="datetimeFigureOut">
              <a:rPr lang="en-US" smtClean="0"/>
              <a:t>6/2/2025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A3891F-748C-279C-8652-DB70F9F660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2716F4-8014-B99A-A9E9-2DF7EBD70F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0CA5A-5976-4C5C-8430-DE8EEFD09A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79490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9E47A24-8947-BF2F-C346-53F3DF58F4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85DCA9-0B9D-409B-7C49-3F9028F403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B108CD-33F1-427D-FD03-63031756D25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CA47B8-785C-4A46-B362-693C62751A49}" type="datetimeFigureOut">
              <a:rPr lang="en-US" smtClean="0"/>
              <a:t>6/2/2025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C8145E-B737-F3AB-DF5B-C165780E3C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7685D7-00B4-22C7-F98B-0411CD6EF1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A0CA5A-5976-4C5C-8430-DE8EEFD09A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50626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ncleg.gov/EnactedLegislation/Statutes/PDF/ByArticle/Chapter_159/Article_3.pdf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ncleg.gov/EnactedLegislation/Statutes/PDF/ByArticle/Chapter_159/Article_3.pdf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ncleg.gov/EnactedLegislation/Statutes/PDF/ByArticle/Chapter_159/Article_2.pdf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www.nctreasurer.com/divisions/state-and-local-government-finance/lgc/local-government-commission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ctreasurer.com/state-and-local-government-finance-division/local-government-commission/memo-document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nctreasurer.com/divisions/state-and-local-government-finance/local-government-commission" TargetMode="External"/><Relationship Id="rId4" Type="http://schemas.openxmlformats.org/officeDocument/2006/relationships/hyperlink" Target="https://www.nctreasurer.com/divisions/state-and-local-government-finance/lgc/balance-sheet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ctreasurer.com/divisions/state-and-local-government-finance/lgc/information-finance-officers/lgc-reporting-requirements-and-due-dates" TargetMode="External"/><Relationship Id="rId7" Type="http://schemas.openxmlformats.org/officeDocument/2006/relationships/hyperlink" Target="https://ncleg.gov/EnactedLegislation/Statutes/PDF/BySection/Chapter_161/GS_161-11.5.pdf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ncleg.gov/EnactedLegislation/Statutes/PDF/BySection/Chapter_159/GS_159-33.pdf" TargetMode="External"/><Relationship Id="rId5" Type="http://schemas.openxmlformats.org/officeDocument/2006/relationships/hyperlink" Target="https://www.ncleg.gov/EnactedLegislation/Statutes/PDF/BySection/Chapter_159/GS_159-33.1.pdf" TargetMode="External"/><Relationship Id="rId4" Type="http://schemas.openxmlformats.org/officeDocument/2006/relationships/hyperlink" Target="https://www.ncleg.gov/EnactedLegislation/Statutes/PDF/BySection/Chapter_159/GS_159-34.pdf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ncleg.gov/EnactedLegislation/Statutes/PDF/BySection/Chapter_159/GS_159-25.pdf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ncleg.gov/EnactedLegislation/Statutes/PDF/BySection/Chapter_159/GS_159-181.pdf" TargetMode="Externa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gfoa.org/best-practices--resources" TargetMode="External"/><Relationship Id="rId13" Type="http://schemas.openxmlformats.org/officeDocument/2006/relationships/hyperlink" Target="https://www.nctreasurer.com/state-and-local-government-finance-division/local-government-commission/memo-document?field_document_entity_terms_target_id=All&amp;field_document_entity_terms_target_id_1=52&amp;combine=" TargetMode="External"/><Relationship Id="rId3" Type="http://schemas.openxmlformats.org/officeDocument/2006/relationships/hyperlink" Target="https://ncfinanceconnect.com/" TargetMode="External"/><Relationship Id="rId7" Type="http://schemas.openxmlformats.org/officeDocument/2006/relationships/hyperlink" Target="https://www.ncacc.org/" TargetMode="External"/><Relationship Id="rId12" Type="http://schemas.openxmlformats.org/officeDocument/2006/relationships/hyperlink" Target="https://www.nctreasurer.com/divisions/state-and-local-government-finance/lgc/balance-sheet" TargetMode="External"/><Relationship Id="rId2" Type="http://schemas.openxmlformats.org/officeDocument/2006/relationships/hyperlink" Target="https://www.sog.unc.edu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nclm.org/" TargetMode="External"/><Relationship Id="rId11" Type="http://schemas.openxmlformats.org/officeDocument/2006/relationships/hyperlink" Target="https://www.nctreasurer.com/divisions/state-and-local-government-finance/local-government-commission" TargetMode="External"/><Relationship Id="rId5" Type="http://schemas.openxmlformats.org/officeDocument/2006/relationships/hyperlink" Target="https://view.officeapps.live.com/op/embed.aspx?src=https://ncfinanceconnect.com/wp-content/uploads/2024/07/Local-Government-Finance-101.pptx" TargetMode="External"/><Relationship Id="rId10" Type="http://schemas.openxmlformats.org/officeDocument/2006/relationships/image" Target="../media/image10.png"/><Relationship Id="rId4" Type="http://schemas.openxmlformats.org/officeDocument/2006/relationships/hyperlink" Target="https://www.sog.unc.edu/sites/default/files/reports/LFB_65_2024-2025_FinanceCalendar_Allison.pdf" TargetMode="External"/><Relationship Id="rId9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76C9BFE2-7F27-AE62-3C77-8084D588B4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47273" y="2"/>
            <a:ext cx="12239273" cy="6857998"/>
          </a:xfrm>
          <a:prstGeom prst="rect">
            <a:avLst/>
          </a:prstGeom>
          <a:solidFill>
            <a:srgbClr val="00247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613EEF3-F486-9DD5-5335-D21E2F321D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6731" r="32940" b="6536"/>
          <a:stretch/>
        </p:blipFill>
        <p:spPr>
          <a:xfrm>
            <a:off x="-47274" y="0"/>
            <a:ext cx="12239273" cy="6858000"/>
          </a:xfrm>
          <a:prstGeom prst="rect">
            <a:avLst/>
          </a:prstGeom>
        </p:spPr>
      </p:pic>
      <p:pic>
        <p:nvPicPr>
          <p:cNvPr id="6" name="Picture 5" descr="Logo and seal of the North Carolina Department of State Treasurer ">
            <a:extLst>
              <a:ext uri="{FF2B5EF4-FFF2-40B4-BE49-F238E27FC236}">
                <a16:creationId xmlns:a16="http://schemas.microsoft.com/office/drawing/2014/main" id="{63042335-DF96-8F2A-AF87-745136E84906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6355" y="580963"/>
            <a:ext cx="12984709" cy="228963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DC8F94F-2979-60B7-8CE4-A18DBF355EEE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47181" y="2843151"/>
            <a:ext cx="11297636" cy="341632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Module 1:</a:t>
            </a:r>
            <a:b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Responsibilities of Board Members &amp; Introduction to Local Government Commission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FD35A20-810A-4862-2D96-C61EF6039A7A}"/>
              </a:ext>
            </a:extLst>
          </p:cNvPr>
          <p:cNvSpPr txBox="1"/>
          <p:nvPr/>
        </p:nvSpPr>
        <p:spPr>
          <a:xfrm>
            <a:off x="0" y="6384414"/>
            <a:ext cx="23546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</a:rPr>
              <a:t>Revised March 2025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6AB6B4-7D92-7987-4931-DC2F39C53E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0CA5A-5976-4C5C-8430-DE8EEFD09A73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54878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F54A0D5D-3C42-BAFE-2ADA-2B0E002641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12192000" cy="1095769"/>
            <a:chOff x="0" y="0"/>
            <a:chExt cx="12192000" cy="1095769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EAAC6B37-1B8E-648A-4419-DADCA855B4CC}"/>
                </a:ext>
              </a:extLst>
            </p:cNvPr>
            <p:cNvSpPr/>
            <p:nvPr/>
          </p:nvSpPr>
          <p:spPr>
            <a:xfrm>
              <a:off x="0" y="0"/>
              <a:ext cx="12192000" cy="10957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247D"/>
                </a:solidFill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DAEB5DE-7FD8-A055-BC83-081EDFE2FED6}"/>
                </a:ext>
              </a:extLst>
            </p:cNvPr>
            <p:cNvSpPr txBox="1"/>
            <p:nvPr/>
          </p:nvSpPr>
          <p:spPr>
            <a:xfrm>
              <a:off x="7202696" y="252301"/>
              <a:ext cx="476217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dirty="0">
                  <a:solidFill>
                    <a:srgbClr val="00247D"/>
                  </a:solidFill>
                  <a:latin typeface="Trajan Pro 3" panose="02020502050503020301" pitchFamily="18" charset="0"/>
                </a:rPr>
                <a:t>State and Local Government Finance Division</a:t>
              </a: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F2EE78E4-2175-C082-1802-C937B0782D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828" y="166155"/>
            <a:ext cx="4877737" cy="81862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87716BF-98C2-6495-953D-B9D2932195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48070"/>
            <a:ext cx="6593541" cy="1156273"/>
          </a:xfrm>
        </p:spPr>
        <p:txBody>
          <a:bodyPr>
            <a:normAutofit fontScale="90000"/>
          </a:bodyPr>
          <a:lstStyle/>
          <a:p>
            <a:r>
              <a:rPr lang="en-US" sz="4400" dirty="0">
                <a:solidFill>
                  <a:srgbClr val="00247D"/>
                </a:solidFill>
                <a:latin typeface="Calibri Light" panose="020F0302020204030204"/>
                <a:ea typeface="+mj-ea"/>
                <a:cs typeface="+mj-cs"/>
              </a:rPr>
              <a:t>Responsibilities of Board Members</a:t>
            </a:r>
            <a:endParaRPr lang="en-US" sz="3200" dirty="0">
              <a:solidFill>
                <a:srgbClr val="00247D"/>
              </a:solidFill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70D795E-F017-6A9F-BBA8-E476CAB7AE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838200" y="2680447"/>
            <a:ext cx="5660571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8D94DD-8E11-73D8-6967-7C207363FB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9368" y="2924911"/>
            <a:ext cx="5905359" cy="3527514"/>
          </a:xfrm>
        </p:spPr>
        <p:txBody>
          <a:bodyPr/>
          <a:lstStyle/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247D"/>
                </a:solidFill>
              </a:rPr>
              <a:t>Members of a g</a:t>
            </a:r>
            <a:r>
              <a:rPr lang="en-US" sz="2800" dirty="0">
                <a:solidFill>
                  <a:srgbClr val="00247D"/>
                </a:solidFill>
              </a:rPr>
              <a:t>overning board have a fiduciary responsibility to the unit’s taxpayers and residents to manage funds and the unit appropriately.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247D"/>
                </a:solidFill>
              </a:rPr>
              <a:t>The governing board is ultimately responsible for the finances and fiscal health</a:t>
            </a:r>
            <a:r>
              <a:rPr lang="en-US" dirty="0">
                <a:solidFill>
                  <a:srgbClr val="00247D"/>
                </a:solidFill>
              </a:rPr>
              <a:t> </a:t>
            </a:r>
            <a:r>
              <a:rPr lang="en-US" sz="2800" dirty="0">
                <a:solidFill>
                  <a:srgbClr val="00247D"/>
                </a:solidFill>
              </a:rPr>
              <a:t>of the unit.</a:t>
            </a:r>
          </a:p>
        </p:txBody>
      </p:sp>
      <p:pic>
        <p:nvPicPr>
          <p:cNvPr id="6" name="Picture 5" descr="A photo of several people in business attire sitting at a dais with papers laid out in front of them.">
            <a:extLst>
              <a:ext uri="{FF2B5EF4-FFF2-40B4-BE49-F238E27FC236}">
                <a16:creationId xmlns:a16="http://schemas.microsoft.com/office/drawing/2014/main" id="{B1803AB8-FCEF-4F4C-3E9F-CCBE62F5993D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70684" y="1095769"/>
            <a:ext cx="4994191" cy="5234724"/>
          </a:xfrm>
          <a:prstGeom prst="rect">
            <a:avLst/>
          </a:prstGeom>
        </p:spPr>
      </p:pic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915A9190-7EA5-7E8A-20AD-6D996C757A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0CA5A-5976-4C5C-8430-DE8EEFD09A7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56662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F54A0D5D-3C42-BAFE-2ADA-2B0E002641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12192000" cy="1095769"/>
            <a:chOff x="0" y="0"/>
            <a:chExt cx="12192000" cy="1095769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EAAC6B37-1B8E-648A-4419-DADCA855B4CC}"/>
                </a:ext>
              </a:extLst>
            </p:cNvPr>
            <p:cNvSpPr/>
            <p:nvPr/>
          </p:nvSpPr>
          <p:spPr>
            <a:xfrm>
              <a:off x="0" y="0"/>
              <a:ext cx="12192000" cy="10957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247D"/>
                </a:solidFill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DAEB5DE-7FD8-A055-BC83-081EDFE2FED6}"/>
                </a:ext>
              </a:extLst>
            </p:cNvPr>
            <p:cNvSpPr txBox="1"/>
            <p:nvPr/>
          </p:nvSpPr>
          <p:spPr>
            <a:xfrm>
              <a:off x="7202696" y="252301"/>
              <a:ext cx="476217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dirty="0">
                  <a:solidFill>
                    <a:srgbClr val="00247D"/>
                  </a:solidFill>
                  <a:latin typeface="Trajan Pro 3" panose="02020502050503020301" pitchFamily="18" charset="0"/>
                </a:rPr>
                <a:t>State and Local Government Finance Division</a:t>
              </a: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F2EE78E4-2175-C082-1802-C937B0782D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828" y="166155"/>
            <a:ext cx="4877737" cy="81862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87716BF-98C2-6495-953D-B9D2932195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48070"/>
            <a:ext cx="6593541" cy="1156273"/>
          </a:xfrm>
        </p:spPr>
        <p:txBody>
          <a:bodyPr>
            <a:normAutofit fontScale="90000"/>
          </a:bodyPr>
          <a:lstStyle/>
          <a:p>
            <a:r>
              <a:rPr lang="en-US" sz="4400" dirty="0">
                <a:solidFill>
                  <a:srgbClr val="00247D"/>
                </a:solidFill>
                <a:latin typeface="Calibri Light" panose="020F0302020204030204"/>
                <a:ea typeface="+mj-ea"/>
                <a:cs typeface="+mj-cs"/>
              </a:rPr>
              <a:t>Responsibilities of Board Members</a:t>
            </a:r>
            <a:endParaRPr lang="en-US" sz="3200" dirty="0">
              <a:solidFill>
                <a:srgbClr val="00247D"/>
              </a:solidFill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70D795E-F017-6A9F-BBA8-E476CAB7AE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838200" y="2680447"/>
            <a:ext cx="5660571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8D94DD-8E11-73D8-6967-7C207363FB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8842" y="3522786"/>
            <a:ext cx="11374316" cy="2476263"/>
          </a:xfrm>
        </p:spPr>
        <p:txBody>
          <a:bodyPr>
            <a:normAutofit/>
          </a:bodyPr>
          <a:lstStyle/>
          <a:p>
            <a:pPr marL="0" lv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00247D"/>
                </a:solidFill>
              </a:rPr>
              <a:t>Local governing boards are granted specific financial authorities and responsibilities in </a:t>
            </a:r>
            <a:r>
              <a:rPr lang="en-US" sz="3200" i="1" dirty="0">
                <a:solidFill>
                  <a:srgbClr val="00247D"/>
                </a:solidFill>
              </a:rPr>
              <a:t>North Carolina General Statute 159, Article 3</a:t>
            </a:r>
            <a:r>
              <a:rPr lang="en-US" sz="3200" dirty="0">
                <a:solidFill>
                  <a:srgbClr val="00247D"/>
                </a:solidFill>
              </a:rPr>
              <a:t>:</a:t>
            </a:r>
          </a:p>
          <a:p>
            <a:pPr marL="0" indent="0">
              <a:buNone/>
            </a:pPr>
            <a:r>
              <a:rPr lang="en-US" sz="3200" b="1" dirty="0">
                <a:solidFill>
                  <a:srgbClr val="00247D"/>
                </a:solidFill>
              </a:rPr>
              <a:t>The Local Government Budget and Fiscal Control Act </a:t>
            </a:r>
            <a:r>
              <a:rPr lang="en-US" sz="3200" dirty="0">
                <a:solidFill>
                  <a:srgbClr val="00247D"/>
                </a:solidFill>
              </a:rPr>
              <a:t>(LGBFCA).</a:t>
            </a:r>
            <a:r>
              <a:rPr lang="en-US" sz="2800" baseline="30000" dirty="0">
                <a:solidFill>
                  <a:srgbClr val="00247D"/>
                </a:solidFill>
              </a:rPr>
              <a:t> [1] </a:t>
            </a:r>
            <a:endParaRPr lang="en-US" dirty="0">
              <a:solidFill>
                <a:srgbClr val="00247D"/>
              </a:solidFill>
            </a:endParaRPr>
          </a:p>
          <a:p>
            <a:pPr marL="0" lvl="0" indent="0">
              <a:lnSpc>
                <a:spcPct val="90000"/>
              </a:lnSpc>
              <a:spcBef>
                <a:spcPts val="1000"/>
              </a:spcBef>
              <a:buNone/>
            </a:pPr>
            <a:endParaRPr lang="en-US" dirty="0">
              <a:solidFill>
                <a:srgbClr val="00247D"/>
              </a:solidFill>
            </a:endParaRPr>
          </a:p>
        </p:txBody>
      </p:sp>
      <p:sp>
        <p:nvSpPr>
          <p:cNvPr id="12" name="Footer Placeholder 14">
            <a:extLst>
              <a:ext uri="{FF2B5EF4-FFF2-40B4-BE49-F238E27FC236}">
                <a16:creationId xmlns:a16="http://schemas.microsoft.com/office/drawing/2014/main" id="{37EE24A4-3427-56CC-392D-CD3AD8B616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6638" y="6307005"/>
            <a:ext cx="6465621" cy="365125"/>
          </a:xfrm>
        </p:spPr>
        <p:txBody>
          <a:bodyPr/>
          <a:lstStyle/>
          <a:p>
            <a:pPr algn="l"/>
            <a:r>
              <a:rPr lang="en-US" sz="1600" baseline="30000" dirty="0"/>
              <a:t>[1]</a:t>
            </a:r>
            <a:r>
              <a:rPr lang="en-US" sz="1600" dirty="0">
                <a:hlinkClick r:id="rId3"/>
              </a:rPr>
              <a:t>G.S. 159, Article 3. The Local Government Budget and Fiscal Control Act.</a:t>
            </a:r>
            <a:endParaRPr lang="en-US" sz="1600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5D50B131-AD36-18CA-C167-DD3E669767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0CA5A-5976-4C5C-8430-DE8EEFD09A7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34677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716BF-98C2-6495-953D-B9D2932195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1348070"/>
            <a:ext cx="6364496" cy="1156273"/>
          </a:xfrm>
        </p:spPr>
        <p:txBody>
          <a:bodyPr>
            <a:normAutofit fontScale="90000"/>
          </a:bodyPr>
          <a:lstStyle/>
          <a:p>
            <a:r>
              <a:rPr lang="en-US" sz="4400" dirty="0">
                <a:solidFill>
                  <a:srgbClr val="00247D"/>
                </a:solidFill>
                <a:latin typeface="Calibri Light" panose="020F0302020204030204"/>
                <a:ea typeface="+mj-ea"/>
                <a:cs typeface="+mj-cs"/>
              </a:rPr>
              <a:t>The Local Government Budget and Fiscal Control Act</a:t>
            </a:r>
            <a:endParaRPr lang="en-US" sz="1800" dirty="0">
              <a:solidFill>
                <a:srgbClr val="00247D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8D94DD-8E11-73D8-6967-7C207363FB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2828" y="2967069"/>
            <a:ext cx="5914293" cy="3433763"/>
          </a:xfrm>
        </p:spPr>
        <p:txBody>
          <a:bodyPr>
            <a:normAutofit/>
          </a:bodyPr>
          <a:lstStyle/>
          <a:p>
            <a:pPr marL="0" lv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800" b="1" dirty="0">
                <a:solidFill>
                  <a:srgbClr val="00247D"/>
                </a:solidFill>
              </a:rPr>
              <a:t>The LGBFCA sets forth requirements for local governments in areas such as:</a:t>
            </a:r>
          </a:p>
          <a:p>
            <a:pPr marL="914400" lvl="1" indent="-457200">
              <a:lnSpc>
                <a:spcPct val="90000"/>
              </a:lnSpc>
              <a:spcBef>
                <a:spcPts val="1000"/>
              </a:spcBef>
              <a:buFont typeface="+mj-lt"/>
              <a:buAutoNum type="arabicPeriod"/>
            </a:pPr>
            <a:r>
              <a:rPr lang="en-US" sz="2800" dirty="0">
                <a:solidFill>
                  <a:srgbClr val="00247D"/>
                </a:solidFill>
              </a:rPr>
              <a:t>Budgets</a:t>
            </a:r>
          </a:p>
          <a:p>
            <a:pPr marL="914400" lvl="1" indent="-457200">
              <a:lnSpc>
                <a:spcPct val="90000"/>
              </a:lnSpc>
              <a:spcBef>
                <a:spcPts val="1000"/>
              </a:spcBef>
              <a:buFont typeface="+mj-lt"/>
              <a:buAutoNum type="arabicPeriod"/>
            </a:pPr>
            <a:r>
              <a:rPr lang="en-US" sz="2800" dirty="0">
                <a:solidFill>
                  <a:srgbClr val="00247D"/>
                </a:solidFill>
              </a:rPr>
              <a:t>Fiscal control</a:t>
            </a:r>
          </a:p>
          <a:p>
            <a:pPr marL="914400" lvl="1" indent="-457200">
              <a:lnSpc>
                <a:spcPct val="90000"/>
              </a:lnSpc>
              <a:spcBef>
                <a:spcPts val="1000"/>
              </a:spcBef>
              <a:buFont typeface="+mj-lt"/>
              <a:buAutoNum type="arabicPeriod"/>
            </a:pPr>
            <a:r>
              <a:rPr lang="en-US" sz="2800" dirty="0">
                <a:solidFill>
                  <a:srgbClr val="00247D"/>
                </a:solidFill>
              </a:rPr>
              <a:t>Borrowing money</a:t>
            </a:r>
            <a:endParaRPr lang="en-US" sz="2200" dirty="0">
              <a:solidFill>
                <a:srgbClr val="00247D"/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54A0D5D-3C42-BAFE-2ADA-2B0E002641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12192000" cy="1095769"/>
            <a:chOff x="0" y="0"/>
            <a:chExt cx="12192000" cy="1095769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EAAC6B37-1B8E-648A-4419-DADCA855B4CC}"/>
                </a:ext>
              </a:extLst>
            </p:cNvPr>
            <p:cNvSpPr/>
            <p:nvPr/>
          </p:nvSpPr>
          <p:spPr>
            <a:xfrm>
              <a:off x="0" y="0"/>
              <a:ext cx="12192000" cy="10957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247D"/>
                </a:solidFill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DAEB5DE-7FD8-A055-BC83-081EDFE2FED6}"/>
                </a:ext>
              </a:extLst>
            </p:cNvPr>
            <p:cNvSpPr txBox="1"/>
            <p:nvPr/>
          </p:nvSpPr>
          <p:spPr>
            <a:xfrm>
              <a:off x="7202696" y="252301"/>
              <a:ext cx="476217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dirty="0">
                  <a:solidFill>
                    <a:srgbClr val="00247D"/>
                  </a:solidFill>
                  <a:latin typeface="Trajan Pro 3" panose="02020502050503020301" pitchFamily="18" charset="0"/>
                </a:rPr>
                <a:t>State and Local Government Finance Division</a:t>
              </a: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F2EE78E4-2175-C082-1802-C937B0782D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828" y="166155"/>
            <a:ext cx="4877737" cy="818625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70D795E-F017-6A9F-BBA8-E476CAB7AE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838200" y="2680447"/>
            <a:ext cx="5660571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40D12146-1179-F5F5-A50A-B199ADB47CC8}"/>
              </a:ext>
            </a:extLst>
          </p:cNvPr>
          <p:cNvSpPr txBox="1">
            <a:spLocks/>
          </p:cNvSpPr>
          <p:nvPr/>
        </p:nvSpPr>
        <p:spPr>
          <a:xfrm>
            <a:off x="6498771" y="2909584"/>
            <a:ext cx="5660571" cy="33270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>
                <a:solidFill>
                  <a:srgbClr val="00247D"/>
                </a:solidFill>
              </a:rPr>
              <a:t>Members of governing boards should develop a strong working knowledge of the LGBFCA.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>
                <a:solidFill>
                  <a:srgbClr val="00247D"/>
                </a:solidFill>
              </a:rPr>
              <a:t>The act is just 35 pages and is available to read at </a:t>
            </a:r>
            <a:r>
              <a:rPr lang="en-US" dirty="0">
                <a:solidFill>
                  <a:srgbClr val="00247D"/>
                </a:solidFill>
                <a:hlinkClick r:id="rId3"/>
              </a:rPr>
              <a:t>ncleg.gov</a:t>
            </a:r>
            <a:r>
              <a:rPr lang="en-US" dirty="0">
                <a:solidFill>
                  <a:srgbClr val="00247D"/>
                </a:solidFill>
              </a:rPr>
              <a:t>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>
                <a:solidFill>
                  <a:srgbClr val="00247D"/>
                </a:solidFill>
              </a:rPr>
              <a:t>Key sections are covered in this training.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2200" dirty="0">
              <a:solidFill>
                <a:srgbClr val="00247D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200" dirty="0">
              <a:solidFill>
                <a:srgbClr val="00247D"/>
              </a:solidFill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BF53DD7-359D-31A8-AAA7-CEBA5F87AA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6318739" y="3094551"/>
            <a:ext cx="0" cy="2638034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2D58D71-E2BE-6BBF-4F12-032A0087A1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0CA5A-5976-4C5C-8430-DE8EEFD09A7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94857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716BF-98C2-6495-953D-B9D2932195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1348070"/>
            <a:ext cx="6364496" cy="1156273"/>
          </a:xfrm>
        </p:spPr>
        <p:txBody>
          <a:bodyPr>
            <a:normAutofit fontScale="90000"/>
          </a:bodyPr>
          <a:lstStyle/>
          <a:p>
            <a:r>
              <a:rPr lang="en-US" sz="4400" dirty="0">
                <a:solidFill>
                  <a:srgbClr val="00247D"/>
                </a:solidFill>
                <a:latin typeface="Calibri Light" panose="020F0302020204030204"/>
                <a:ea typeface="+mj-ea"/>
                <a:cs typeface="+mj-cs"/>
              </a:rPr>
              <a:t>The Local Government Budget and Fiscal Control Act</a:t>
            </a:r>
            <a:endParaRPr lang="en-US" sz="3200" dirty="0">
              <a:solidFill>
                <a:srgbClr val="00247D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8D94DD-8E11-73D8-6967-7C207363FB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4453" y="3060853"/>
            <a:ext cx="5747362" cy="3433763"/>
          </a:xfrm>
        </p:spPr>
        <p:txBody>
          <a:bodyPr>
            <a:normAutofit/>
          </a:bodyPr>
          <a:lstStyle/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247D"/>
                </a:solidFill>
              </a:rPr>
              <a:t>Governing boards play a </a:t>
            </a:r>
            <a:r>
              <a:rPr lang="en-US" dirty="0">
                <a:solidFill>
                  <a:srgbClr val="00247D"/>
                </a:solidFill>
              </a:rPr>
              <a:t>crucial</a:t>
            </a:r>
            <a:r>
              <a:rPr lang="en-US" sz="2800" dirty="0">
                <a:solidFill>
                  <a:srgbClr val="00247D"/>
                </a:solidFill>
              </a:rPr>
              <a:t> role in overseeing a unit’s compliance with the LGBFCA.</a:t>
            </a:r>
          </a:p>
          <a:p>
            <a:pPr lvl="0"/>
            <a:r>
              <a:rPr lang="en-US" sz="2800" dirty="0">
                <a:solidFill>
                  <a:srgbClr val="00247D"/>
                </a:solidFill>
              </a:rPr>
              <a:t>Board members set expectations for employees to follow require</a:t>
            </a:r>
            <a:r>
              <a:rPr lang="en-US" dirty="0">
                <a:solidFill>
                  <a:srgbClr val="00247D"/>
                </a:solidFill>
              </a:rPr>
              <a:t>ments of the LGBFCA.</a:t>
            </a:r>
            <a:endParaRPr lang="en-US" sz="2800" dirty="0">
              <a:solidFill>
                <a:srgbClr val="00247D"/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54A0D5D-3C42-BAFE-2ADA-2B0E002641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12192000" cy="1095769"/>
            <a:chOff x="0" y="0"/>
            <a:chExt cx="12192000" cy="1095769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EAAC6B37-1B8E-648A-4419-DADCA855B4CC}"/>
                </a:ext>
              </a:extLst>
            </p:cNvPr>
            <p:cNvSpPr/>
            <p:nvPr/>
          </p:nvSpPr>
          <p:spPr>
            <a:xfrm>
              <a:off x="0" y="0"/>
              <a:ext cx="12192000" cy="10957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247D"/>
                </a:solidFill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DAEB5DE-7FD8-A055-BC83-081EDFE2FED6}"/>
                </a:ext>
              </a:extLst>
            </p:cNvPr>
            <p:cNvSpPr txBox="1"/>
            <p:nvPr/>
          </p:nvSpPr>
          <p:spPr>
            <a:xfrm>
              <a:off x="7202696" y="252301"/>
              <a:ext cx="476217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dirty="0">
                  <a:solidFill>
                    <a:srgbClr val="00247D"/>
                  </a:solidFill>
                  <a:latin typeface="Trajan Pro 3" panose="02020502050503020301" pitchFamily="18" charset="0"/>
                </a:rPr>
                <a:t>State and Local Government Finance Division</a:t>
              </a: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F2EE78E4-2175-C082-1802-C937B0782D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828" y="166155"/>
            <a:ext cx="4877737" cy="818625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70D795E-F017-6A9F-BBA8-E476CAB7AE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838200" y="2680447"/>
            <a:ext cx="5660571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AB2C666C-769E-7F39-A239-D5A720DA93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0CA5A-5976-4C5C-8430-DE8EEFD09A73}" type="slidenum">
              <a:rPr lang="en-US" smtClean="0"/>
              <a:t>5</a:t>
            </a:fld>
            <a:endParaRPr lang="en-US"/>
          </a:p>
        </p:txBody>
      </p:sp>
      <p:pic>
        <p:nvPicPr>
          <p:cNvPr id="10" name="Graphic 9" descr="Clipboard Checked with solid fill">
            <a:extLst>
              <a:ext uri="{FF2B5EF4-FFF2-40B4-BE49-F238E27FC236}">
                <a16:creationId xmlns:a16="http://schemas.microsoft.com/office/drawing/2014/main" id="{DFCD834B-533D-E40D-9932-4279A0D326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599069" y="2281604"/>
            <a:ext cx="3470572" cy="3470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28594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716BF-98C2-6495-953D-B9D2932195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1348070"/>
            <a:ext cx="6364496" cy="1156273"/>
          </a:xfrm>
        </p:spPr>
        <p:txBody>
          <a:bodyPr>
            <a:normAutofit fontScale="90000"/>
          </a:bodyPr>
          <a:lstStyle/>
          <a:p>
            <a:r>
              <a:rPr lang="en-US" sz="4400" dirty="0">
                <a:solidFill>
                  <a:srgbClr val="00247D"/>
                </a:solidFill>
                <a:latin typeface="Calibri Light" panose="020F0302020204030204"/>
                <a:ea typeface="+mj-ea"/>
                <a:cs typeface="+mj-cs"/>
              </a:rPr>
              <a:t>Local Government Commission (LGC)</a:t>
            </a:r>
            <a:endParaRPr lang="en-US" sz="1200" dirty="0">
              <a:solidFill>
                <a:srgbClr val="00247D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8D94DD-8E11-73D8-6967-7C207363FB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2025" y="2896729"/>
            <a:ext cx="6156683" cy="3410281"/>
          </a:xfrm>
        </p:spPr>
        <p:txBody>
          <a:bodyPr>
            <a:normAutofit/>
          </a:bodyPr>
          <a:lstStyle/>
          <a:p>
            <a:pPr marL="0" lv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800" dirty="0">
                <a:solidFill>
                  <a:srgbClr val="00247D"/>
                </a:solidFill>
              </a:rPr>
              <a:t>Established in 1931 to address</a:t>
            </a:r>
            <a:r>
              <a:rPr lang="en-US" dirty="0">
                <a:solidFill>
                  <a:srgbClr val="00247D"/>
                </a:solidFill>
              </a:rPr>
              <a:t> fiscal challenges faced by local governments during the Great Depression, the </a:t>
            </a:r>
            <a:r>
              <a:rPr lang="en-US" b="1" dirty="0">
                <a:solidFill>
                  <a:srgbClr val="00247D"/>
                </a:solidFill>
              </a:rPr>
              <a:t>Local Government Commission</a:t>
            </a:r>
            <a:r>
              <a:rPr lang="en-US" dirty="0">
                <a:solidFill>
                  <a:srgbClr val="00247D"/>
                </a:solidFill>
              </a:rPr>
              <a:t> (LGC)</a:t>
            </a:r>
            <a:r>
              <a:rPr lang="en-US" baseline="30000" dirty="0">
                <a:solidFill>
                  <a:srgbClr val="00247D"/>
                </a:solidFill>
              </a:rPr>
              <a:t>[2] </a:t>
            </a:r>
            <a:r>
              <a:rPr lang="en-US" dirty="0">
                <a:solidFill>
                  <a:srgbClr val="00247D"/>
                </a:solidFill>
              </a:rPr>
              <a:t>continues to provide financial oversight for more than </a:t>
            </a:r>
            <a:r>
              <a:rPr lang="en-US" b="1" dirty="0">
                <a:solidFill>
                  <a:srgbClr val="00247D"/>
                </a:solidFill>
              </a:rPr>
              <a:t>1,100 units of local government </a:t>
            </a:r>
            <a:r>
              <a:rPr lang="en-US" dirty="0">
                <a:solidFill>
                  <a:srgbClr val="00247D"/>
                </a:solidFill>
              </a:rPr>
              <a:t>across the state, including </a:t>
            </a:r>
            <a:r>
              <a:rPr lang="en-US" b="1" dirty="0">
                <a:solidFill>
                  <a:srgbClr val="00247D"/>
                </a:solidFill>
              </a:rPr>
              <a:t>550+ municipalities</a:t>
            </a:r>
            <a:r>
              <a:rPr lang="en-US" dirty="0">
                <a:solidFill>
                  <a:srgbClr val="00247D"/>
                </a:solidFill>
              </a:rPr>
              <a:t> and </a:t>
            </a:r>
            <a:r>
              <a:rPr lang="en-US" b="1" dirty="0">
                <a:solidFill>
                  <a:srgbClr val="00247D"/>
                </a:solidFill>
              </a:rPr>
              <a:t>all</a:t>
            </a:r>
            <a:r>
              <a:rPr lang="en-US" dirty="0">
                <a:solidFill>
                  <a:srgbClr val="00247D"/>
                </a:solidFill>
              </a:rPr>
              <a:t> </a:t>
            </a:r>
            <a:r>
              <a:rPr lang="en-US" b="1" dirty="0">
                <a:solidFill>
                  <a:srgbClr val="00247D"/>
                </a:solidFill>
              </a:rPr>
              <a:t>100 counties</a:t>
            </a:r>
            <a:r>
              <a:rPr lang="en-US" dirty="0">
                <a:solidFill>
                  <a:srgbClr val="00247D"/>
                </a:solidFill>
              </a:rPr>
              <a:t>. </a:t>
            </a:r>
            <a:endParaRPr lang="en-US" sz="2800" dirty="0">
              <a:solidFill>
                <a:srgbClr val="00247D"/>
              </a:solidFill>
            </a:endParaRPr>
          </a:p>
          <a:p>
            <a:pPr marL="0" indent="0">
              <a:lnSpc>
                <a:spcPct val="90000"/>
              </a:lnSpc>
              <a:spcBef>
                <a:spcPts val="1000"/>
              </a:spcBef>
              <a:buNone/>
            </a:pPr>
            <a:endParaRPr lang="en-US" sz="2800" dirty="0">
              <a:solidFill>
                <a:srgbClr val="00247D"/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54A0D5D-3C42-BAFE-2ADA-2B0E002641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12192000" cy="1095769"/>
            <a:chOff x="0" y="0"/>
            <a:chExt cx="12192000" cy="1095769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EAAC6B37-1B8E-648A-4419-DADCA855B4CC}"/>
                </a:ext>
              </a:extLst>
            </p:cNvPr>
            <p:cNvSpPr/>
            <p:nvPr/>
          </p:nvSpPr>
          <p:spPr>
            <a:xfrm>
              <a:off x="0" y="0"/>
              <a:ext cx="12192000" cy="10957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247D"/>
                </a:solidFill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DAEB5DE-7FD8-A055-BC83-081EDFE2FED6}"/>
                </a:ext>
              </a:extLst>
            </p:cNvPr>
            <p:cNvSpPr txBox="1"/>
            <p:nvPr/>
          </p:nvSpPr>
          <p:spPr>
            <a:xfrm>
              <a:off x="7202696" y="252301"/>
              <a:ext cx="476217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dirty="0">
                  <a:solidFill>
                    <a:srgbClr val="00247D"/>
                  </a:solidFill>
                  <a:latin typeface="Trajan Pro 3" panose="02020502050503020301" pitchFamily="18" charset="0"/>
                </a:rPr>
                <a:t>State and Local Government Finance Division</a:t>
              </a: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F2EE78E4-2175-C082-1802-C937B0782D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828" y="166155"/>
            <a:ext cx="4877737" cy="818625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70D795E-F017-6A9F-BBA8-E476CAB7AE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838200" y="2680447"/>
            <a:ext cx="5660571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pic>
        <p:nvPicPr>
          <p:cNvPr id="13" name="Picture 12" descr="An archival photo of people crowded around a bank during the Great Depression.">
            <a:extLst>
              <a:ext uri="{FF2B5EF4-FFF2-40B4-BE49-F238E27FC236}">
                <a16:creationId xmlns:a16="http://schemas.microsoft.com/office/drawing/2014/main" id="{E65DC4E6-93A2-C71E-2B80-EA4E8C6E44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0230" y="1647092"/>
            <a:ext cx="4809746" cy="3657600"/>
          </a:xfrm>
          <a:prstGeom prst="rect">
            <a:avLst/>
          </a:prstGeom>
        </p:spPr>
      </p:pic>
      <p:sp>
        <p:nvSpPr>
          <p:cNvPr id="6" name="Footer Placeholder 14">
            <a:extLst>
              <a:ext uri="{FF2B5EF4-FFF2-40B4-BE49-F238E27FC236}">
                <a16:creationId xmlns:a16="http://schemas.microsoft.com/office/drawing/2014/main" id="{B37A76CC-EA6B-E2DC-D609-4026509E95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187" y="6307005"/>
            <a:ext cx="6465621" cy="365125"/>
          </a:xfrm>
        </p:spPr>
        <p:txBody>
          <a:bodyPr/>
          <a:lstStyle/>
          <a:p>
            <a:pPr algn="l"/>
            <a:r>
              <a:rPr lang="en-US" sz="1600" baseline="30000" dirty="0"/>
              <a:t>[2]</a:t>
            </a:r>
            <a:r>
              <a:rPr lang="en-US" sz="1600" dirty="0">
                <a:hlinkClick r:id="rId4"/>
              </a:rPr>
              <a:t>G.S. 159, Article 2. Local Government Commission.</a:t>
            </a:r>
            <a:endParaRPr lang="en-US" sz="1600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297F41C9-3D4D-AEDC-9D95-F2E48E3A2F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0CA5A-5976-4C5C-8430-DE8EEFD09A7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6469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716BF-98C2-6495-953D-B9D2932195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1348070"/>
            <a:ext cx="5795681" cy="115627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00247D"/>
                </a:solidFill>
                <a:latin typeface="Calibri Light" panose="020F0302020204030204"/>
              </a:rPr>
              <a:t>LGC Impact</a:t>
            </a:r>
            <a:endParaRPr lang="en-US" sz="1200" dirty="0">
              <a:solidFill>
                <a:srgbClr val="00247D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8D94DD-8E11-73D8-6967-7C207363FB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2828" y="2896730"/>
            <a:ext cx="6534659" cy="3293054"/>
          </a:xfrm>
        </p:spPr>
        <p:txBody>
          <a:bodyPr>
            <a:normAutofit fontScale="92500" lnSpcReduction="20000"/>
          </a:bodyPr>
          <a:lstStyle/>
          <a:p>
            <a:pPr marL="0" lv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800" b="1" dirty="0">
                <a:solidFill>
                  <a:srgbClr val="00247D"/>
                </a:solidFill>
              </a:rPr>
              <a:t>90+ years of LGC oversight has led to</a:t>
            </a:r>
            <a:r>
              <a:rPr lang="en-US" b="1" dirty="0">
                <a:solidFill>
                  <a:srgbClr val="00247D"/>
                </a:solidFill>
              </a:rPr>
              <a:t>:</a:t>
            </a:r>
          </a:p>
          <a:p>
            <a:r>
              <a:rPr lang="en-US" dirty="0">
                <a:solidFill>
                  <a:srgbClr val="00247D"/>
                </a:solidFill>
              </a:rPr>
              <a:t>Above-average debt ratings for local governments.</a:t>
            </a:r>
          </a:p>
          <a:p>
            <a:r>
              <a:rPr lang="en-US" sz="2800" dirty="0">
                <a:solidFill>
                  <a:srgbClr val="00247D"/>
                </a:solidFill>
              </a:rPr>
              <a:t>“AAA” credit rating for the state from all three ratings agencies.</a:t>
            </a:r>
          </a:p>
          <a:p>
            <a:r>
              <a:rPr lang="en-US" dirty="0">
                <a:solidFill>
                  <a:srgbClr val="00247D"/>
                </a:solidFill>
              </a:rPr>
              <a:t>Lower cost of borrowing for North Carolina taxpayers.</a:t>
            </a:r>
          </a:p>
          <a:p>
            <a:r>
              <a:rPr lang="en-US" sz="2800" dirty="0">
                <a:solidFill>
                  <a:srgbClr val="00247D"/>
                </a:solidFill>
              </a:rPr>
              <a:t>Confidence in North Carolina’s debt market and the fiscal health of its local governments.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54A0D5D-3C42-BAFE-2ADA-2B0E002641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12192000" cy="1095769"/>
            <a:chOff x="0" y="0"/>
            <a:chExt cx="12192000" cy="1095769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EAAC6B37-1B8E-648A-4419-DADCA855B4CC}"/>
                </a:ext>
              </a:extLst>
            </p:cNvPr>
            <p:cNvSpPr/>
            <p:nvPr/>
          </p:nvSpPr>
          <p:spPr>
            <a:xfrm>
              <a:off x="0" y="0"/>
              <a:ext cx="12192000" cy="10957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247D"/>
                </a:solidFill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DAEB5DE-7FD8-A055-BC83-081EDFE2FED6}"/>
                </a:ext>
              </a:extLst>
            </p:cNvPr>
            <p:cNvSpPr txBox="1"/>
            <p:nvPr/>
          </p:nvSpPr>
          <p:spPr>
            <a:xfrm>
              <a:off x="7202696" y="252301"/>
              <a:ext cx="476217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dirty="0">
                  <a:solidFill>
                    <a:srgbClr val="00247D"/>
                  </a:solidFill>
                  <a:latin typeface="Trajan Pro 3" panose="02020502050503020301" pitchFamily="18" charset="0"/>
                </a:rPr>
                <a:t>State and Local Government Finance Division</a:t>
              </a: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F2EE78E4-2175-C082-1802-C937B0782D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828" y="166155"/>
            <a:ext cx="4877737" cy="818625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70D795E-F017-6A9F-BBA8-E476CAB7AE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838200" y="2680447"/>
            <a:ext cx="5660571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A1862B93-67B3-4FAC-9A81-EF853DBC50B2}"/>
              </a:ext>
            </a:extLst>
          </p:cNvPr>
          <p:cNvSpPr txBox="1">
            <a:spLocks/>
          </p:cNvSpPr>
          <p:nvPr/>
        </p:nvSpPr>
        <p:spPr>
          <a:xfrm>
            <a:off x="7313990" y="2504342"/>
            <a:ext cx="4768281" cy="39774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3200" i="1" dirty="0">
                <a:solidFill>
                  <a:srgbClr val="00247D"/>
                </a:solidFill>
              </a:rPr>
              <a:t>“When state and local officials talk about best practices in financial oversight, they often point to </a:t>
            </a:r>
            <a:r>
              <a:rPr lang="en-US" sz="3200" b="1" i="1" dirty="0">
                <a:solidFill>
                  <a:srgbClr val="00247D"/>
                </a:solidFill>
              </a:rPr>
              <a:t>North Carolina</a:t>
            </a:r>
            <a:r>
              <a:rPr lang="en-US" sz="3200" i="1" dirty="0">
                <a:solidFill>
                  <a:srgbClr val="00247D"/>
                </a:solidFill>
              </a:rPr>
              <a:t>.”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2800" dirty="0">
              <a:solidFill>
                <a:srgbClr val="00247D"/>
              </a:solidFill>
            </a:endParaRPr>
          </a:p>
          <a:p>
            <a:pPr>
              <a:buFontTx/>
              <a:buChar char="-"/>
            </a:pPr>
            <a:r>
              <a:rPr lang="en-US" sz="1800" dirty="0">
                <a:solidFill>
                  <a:srgbClr val="00247D"/>
                </a:solidFill>
              </a:rPr>
              <a:t>The Pew Charitable Trusts, “State Strategies to Detect Local Fiscal Distress” (2016)</a:t>
            </a:r>
          </a:p>
          <a:p>
            <a:pPr lvl="1">
              <a:spcBef>
                <a:spcPts val="1000"/>
              </a:spcBef>
            </a:pPr>
            <a:endParaRPr lang="en-US" sz="2800" dirty="0">
              <a:solidFill>
                <a:srgbClr val="00247D"/>
              </a:solidFill>
            </a:endParaRPr>
          </a:p>
          <a:p>
            <a:pPr marL="914400" lvl="1" indent="-457200">
              <a:spcBef>
                <a:spcPts val="1000"/>
              </a:spcBef>
              <a:buFont typeface="+mj-lt"/>
              <a:buAutoNum type="arabicPeriod"/>
            </a:pPr>
            <a:endParaRPr lang="en-US" sz="2800" dirty="0">
              <a:solidFill>
                <a:srgbClr val="00247D"/>
              </a:solidFill>
            </a:endParaRPr>
          </a:p>
          <a:p>
            <a:pPr marL="914400" lvl="1" indent="-457200">
              <a:spcBef>
                <a:spcPts val="1000"/>
              </a:spcBef>
              <a:buFont typeface="+mj-lt"/>
              <a:buAutoNum type="arabicPeriod"/>
            </a:pPr>
            <a:endParaRPr lang="en-US" sz="2800" dirty="0">
              <a:solidFill>
                <a:srgbClr val="00247D"/>
              </a:solidFill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F88C773-78FD-6195-C737-0D91F505C2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080739" y="3166360"/>
            <a:ext cx="0" cy="2638034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A9E7DA15-1A20-48CA-9411-20ED685E9B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0CA5A-5976-4C5C-8430-DE8EEFD09A7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65480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716BF-98C2-6495-953D-B9D2932195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1348070"/>
            <a:ext cx="5795681" cy="1156273"/>
          </a:xfrm>
        </p:spPr>
        <p:txBody>
          <a:bodyPr>
            <a:normAutofit/>
          </a:bodyPr>
          <a:lstStyle/>
          <a:p>
            <a:r>
              <a:rPr lang="en-US" sz="4400" dirty="0">
                <a:solidFill>
                  <a:srgbClr val="00247D"/>
                </a:solidFill>
                <a:latin typeface="Calibri Light" panose="020F0302020204030204"/>
                <a:ea typeface="+mj-ea"/>
                <a:cs typeface="+mj-cs"/>
              </a:rPr>
              <a:t>LGC Members</a:t>
            </a:r>
            <a:endParaRPr lang="en-US" sz="1200" dirty="0">
              <a:solidFill>
                <a:srgbClr val="00247D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8D94DD-8E11-73D8-6967-7C207363FB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2896730"/>
            <a:ext cx="6261847" cy="2917915"/>
          </a:xfrm>
        </p:spPr>
        <p:txBody>
          <a:bodyPr>
            <a:normAutofit/>
          </a:bodyPr>
          <a:lstStyle/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247D"/>
                </a:solidFill>
              </a:rPr>
              <a:t>The LGC is c</a:t>
            </a:r>
            <a:r>
              <a:rPr lang="en-US" sz="2800" dirty="0">
                <a:solidFill>
                  <a:srgbClr val="00247D"/>
                </a:solidFill>
              </a:rPr>
              <a:t>omposed of </a:t>
            </a:r>
            <a:r>
              <a:rPr lang="en-US" sz="2800" b="1" dirty="0">
                <a:solidFill>
                  <a:srgbClr val="00247D"/>
                </a:solidFill>
              </a:rPr>
              <a:t>nine </a:t>
            </a:r>
            <a:r>
              <a:rPr lang="en-US" b="1" dirty="0">
                <a:solidFill>
                  <a:srgbClr val="00247D"/>
                </a:solidFill>
              </a:rPr>
              <a:t>m</a:t>
            </a:r>
            <a:r>
              <a:rPr lang="en-US" sz="2800" b="1" dirty="0">
                <a:solidFill>
                  <a:srgbClr val="00247D"/>
                </a:solidFill>
              </a:rPr>
              <a:t>embers</a:t>
            </a:r>
            <a:r>
              <a:rPr lang="en-US" dirty="0">
                <a:solidFill>
                  <a:srgbClr val="00247D"/>
                </a:solidFill>
              </a:rPr>
              <a:t>.</a:t>
            </a:r>
            <a:endParaRPr lang="en-US" sz="2800" b="1" dirty="0">
              <a:solidFill>
                <a:srgbClr val="00247D"/>
              </a:solidFill>
            </a:endParaRP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247D"/>
                </a:solidFill>
              </a:rPr>
              <a:t>State Treasurer, </a:t>
            </a:r>
            <a:r>
              <a:rPr lang="en-US" sz="2800" b="1" dirty="0">
                <a:solidFill>
                  <a:srgbClr val="00247D"/>
                </a:solidFill>
              </a:rPr>
              <a:t>Brad Briner</a:t>
            </a:r>
            <a:r>
              <a:rPr lang="en-US" sz="2800" dirty="0">
                <a:solidFill>
                  <a:srgbClr val="00247D"/>
                </a:solidFill>
              </a:rPr>
              <a:t>, serves as Chair.</a:t>
            </a: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247D"/>
                </a:solidFill>
              </a:rPr>
              <a:t>Other members include the State Auditor, Secretary of Revenue, Secretary of State, and five appointed members.</a:t>
            </a: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en-US" sz="2800" dirty="0">
              <a:solidFill>
                <a:srgbClr val="00247D"/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54A0D5D-3C42-BAFE-2ADA-2B0E002641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12192000" cy="1095769"/>
            <a:chOff x="0" y="0"/>
            <a:chExt cx="12192000" cy="1095769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EAAC6B37-1B8E-648A-4419-DADCA855B4CC}"/>
                </a:ext>
              </a:extLst>
            </p:cNvPr>
            <p:cNvSpPr/>
            <p:nvPr/>
          </p:nvSpPr>
          <p:spPr>
            <a:xfrm>
              <a:off x="0" y="0"/>
              <a:ext cx="12192000" cy="10957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247D"/>
                </a:solidFill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DAEB5DE-7FD8-A055-BC83-081EDFE2FED6}"/>
                </a:ext>
              </a:extLst>
            </p:cNvPr>
            <p:cNvSpPr txBox="1"/>
            <p:nvPr/>
          </p:nvSpPr>
          <p:spPr>
            <a:xfrm>
              <a:off x="7202696" y="252301"/>
              <a:ext cx="476217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dirty="0">
                  <a:solidFill>
                    <a:srgbClr val="00247D"/>
                  </a:solidFill>
                  <a:latin typeface="Trajan Pro 3" panose="02020502050503020301" pitchFamily="18" charset="0"/>
                </a:rPr>
                <a:t>State and Local Government Finance Division</a:t>
              </a: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F2EE78E4-2175-C082-1802-C937B0782D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828" y="166155"/>
            <a:ext cx="4877737" cy="818625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70D795E-F017-6A9F-BBA8-E476CAB7AE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838200" y="2680447"/>
            <a:ext cx="5660571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pic>
        <p:nvPicPr>
          <p:cNvPr id="10" name="Picture 9" descr="A photo of Treasurer Brad Briner">
            <a:extLst>
              <a:ext uri="{FF2B5EF4-FFF2-40B4-BE49-F238E27FC236}">
                <a16:creationId xmlns:a16="http://schemas.microsoft.com/office/drawing/2014/main" id="{78F42F6C-B9BB-6C95-0D66-EBA9461425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95567" y="2369745"/>
            <a:ext cx="4669308" cy="3112871"/>
          </a:xfrm>
          <a:prstGeom prst="rect">
            <a:avLst/>
          </a:prstGeom>
        </p:spPr>
      </p:pic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E32AD073-7541-E9BA-6358-FEABCF336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0CA5A-5976-4C5C-8430-DE8EEFD09A7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72556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716BF-98C2-6495-953D-B9D2932195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1348070"/>
            <a:ext cx="8036858" cy="1156273"/>
          </a:xfrm>
        </p:spPr>
        <p:txBody>
          <a:bodyPr>
            <a:normAutofit/>
          </a:bodyPr>
          <a:lstStyle/>
          <a:p>
            <a:r>
              <a:rPr lang="en-US" sz="4400" dirty="0">
                <a:solidFill>
                  <a:srgbClr val="00247D"/>
                </a:solidFill>
                <a:latin typeface="Calibri Light" panose="020F0302020204030204"/>
                <a:ea typeface="+mj-ea"/>
                <a:cs typeface="+mj-cs"/>
              </a:rPr>
              <a:t>LGC Meetings</a:t>
            </a:r>
            <a:endParaRPr lang="en-US" sz="1200" dirty="0">
              <a:solidFill>
                <a:srgbClr val="00247D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8D94DD-8E11-73D8-6967-7C207363FB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896731"/>
            <a:ext cx="5257800" cy="3230110"/>
          </a:xfrm>
        </p:spPr>
        <p:txBody>
          <a:bodyPr>
            <a:normAutofit fontScale="92500"/>
          </a:bodyPr>
          <a:lstStyle/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247D"/>
                </a:solidFill>
              </a:rPr>
              <a:t>LGC </a:t>
            </a:r>
            <a:r>
              <a:rPr lang="en-US" sz="2800" dirty="0">
                <a:solidFill>
                  <a:srgbClr val="00247D"/>
                </a:solidFill>
              </a:rPr>
              <a:t>meetings are held the first Tuesday of each month at 1:30 p.m.</a:t>
            </a: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247D"/>
                </a:solidFill>
              </a:rPr>
              <a:t>Meetings can be live streamed </a:t>
            </a:r>
            <a:r>
              <a:rPr lang="en-US" dirty="0">
                <a:solidFill>
                  <a:srgbClr val="00247D"/>
                </a:solidFill>
              </a:rPr>
              <a:t>from the LGC page on the Department of State Treasurer </a:t>
            </a:r>
            <a:r>
              <a:rPr lang="en-US" dirty="0">
                <a:solidFill>
                  <a:srgbClr val="00247D"/>
                </a:solidFill>
                <a:hlinkClick r:id="rId2"/>
              </a:rPr>
              <a:t>website</a:t>
            </a:r>
            <a:r>
              <a:rPr lang="en-US" sz="2800" dirty="0">
                <a:solidFill>
                  <a:srgbClr val="00247D"/>
                </a:solidFill>
              </a:rPr>
              <a:t>.</a:t>
            </a: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247D"/>
                </a:solidFill>
              </a:rPr>
              <a:t>The LGC page also contains </a:t>
            </a:r>
            <a:r>
              <a:rPr lang="en-US" dirty="0">
                <a:solidFill>
                  <a:srgbClr val="00247D"/>
                </a:solidFill>
              </a:rPr>
              <a:t>links to meeting agendas and recordings of past meetings</a:t>
            </a:r>
            <a:r>
              <a:rPr lang="en-US" sz="2800" dirty="0">
                <a:solidFill>
                  <a:srgbClr val="00247D"/>
                </a:solidFill>
              </a:rPr>
              <a:t>.</a:t>
            </a:r>
          </a:p>
          <a:p>
            <a:pPr marL="0" lvl="0" indent="0">
              <a:lnSpc>
                <a:spcPct val="90000"/>
              </a:lnSpc>
              <a:spcBef>
                <a:spcPts val="1000"/>
              </a:spcBef>
              <a:buNone/>
            </a:pPr>
            <a:endParaRPr lang="en-US" sz="2800" dirty="0">
              <a:solidFill>
                <a:srgbClr val="00247D"/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54A0D5D-3C42-BAFE-2ADA-2B0E002641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12192000" cy="1095769"/>
            <a:chOff x="0" y="0"/>
            <a:chExt cx="12192000" cy="1095769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EAAC6B37-1B8E-648A-4419-DADCA855B4CC}"/>
                </a:ext>
              </a:extLst>
            </p:cNvPr>
            <p:cNvSpPr/>
            <p:nvPr/>
          </p:nvSpPr>
          <p:spPr>
            <a:xfrm>
              <a:off x="0" y="0"/>
              <a:ext cx="12192000" cy="10957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247D"/>
                </a:solidFill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DAEB5DE-7FD8-A055-BC83-081EDFE2FED6}"/>
                </a:ext>
              </a:extLst>
            </p:cNvPr>
            <p:cNvSpPr txBox="1"/>
            <p:nvPr/>
          </p:nvSpPr>
          <p:spPr>
            <a:xfrm>
              <a:off x="7202696" y="252301"/>
              <a:ext cx="476217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dirty="0">
                  <a:solidFill>
                    <a:srgbClr val="00247D"/>
                  </a:solidFill>
                  <a:latin typeface="Trajan Pro 3" panose="02020502050503020301" pitchFamily="18" charset="0"/>
                </a:rPr>
                <a:t>State and Local Government Finance Division</a:t>
              </a: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F2EE78E4-2175-C082-1802-C937B0782D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828" y="166155"/>
            <a:ext cx="4877737" cy="818625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70D795E-F017-6A9F-BBA8-E476CAB7AE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57518" y="2486414"/>
            <a:ext cx="5660571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6D8D682-CE51-630F-6C0D-A080C1A80B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0CA5A-5976-4C5C-8430-DE8EEFD09A73}" type="slidenum">
              <a:rPr lang="en-US" smtClean="0"/>
              <a:t>9</a:t>
            </a:fld>
            <a:endParaRPr lang="en-US"/>
          </a:p>
        </p:txBody>
      </p:sp>
      <p:pic>
        <p:nvPicPr>
          <p:cNvPr id="12" name="Picture 11" descr="A screenshot of the Local Government Commission landing page on the Department of State Treasurer website, showing various menu options and a photo of a city hall.">
            <a:extLst>
              <a:ext uri="{FF2B5EF4-FFF2-40B4-BE49-F238E27FC236}">
                <a16:creationId xmlns:a16="http://schemas.microsoft.com/office/drawing/2014/main" id="{480C9B69-33ED-33D3-D4E4-39F2043684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5837" y="2896731"/>
            <a:ext cx="5702887" cy="2747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1162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716BF-98C2-6495-953D-B9D2932195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1348070"/>
            <a:ext cx="5795681" cy="1156273"/>
          </a:xfrm>
        </p:spPr>
        <p:txBody>
          <a:bodyPr>
            <a:normAutofit/>
          </a:bodyPr>
          <a:lstStyle/>
          <a:p>
            <a:r>
              <a:rPr lang="en-US" sz="4400" dirty="0">
                <a:solidFill>
                  <a:srgbClr val="00247D"/>
                </a:solidFill>
                <a:latin typeface="Calibri Light" panose="020F0302020204030204"/>
                <a:ea typeface="+mj-ea"/>
                <a:cs typeface="+mj-cs"/>
              </a:rPr>
              <a:t>LGC Staff</a:t>
            </a:r>
            <a:endParaRPr lang="en-US" sz="1200" dirty="0">
              <a:solidFill>
                <a:srgbClr val="00247D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8D94DD-8E11-73D8-6967-7C207363FB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2828" y="2896730"/>
            <a:ext cx="6534659" cy="3293054"/>
          </a:xfrm>
        </p:spPr>
        <p:txBody>
          <a:bodyPr>
            <a:normAutofit/>
          </a:bodyPr>
          <a:lstStyle/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247D"/>
                </a:solidFill>
              </a:rPr>
              <a:t>The LGC is staffed by employees of the </a:t>
            </a:r>
            <a:r>
              <a:rPr lang="en-US" b="1" dirty="0">
                <a:solidFill>
                  <a:srgbClr val="00247D"/>
                </a:solidFill>
              </a:rPr>
              <a:t>State and Local Government Finance Division </a:t>
            </a:r>
            <a:r>
              <a:rPr lang="en-US" dirty="0">
                <a:solidFill>
                  <a:srgbClr val="00247D"/>
                </a:solidFill>
              </a:rPr>
              <a:t>(SLGFD) within the Department of State Treasurer (DST). </a:t>
            </a: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247D"/>
                </a:solidFill>
              </a:rPr>
              <a:t>LGC staff work hard to assist the LGC and units of local government across the state.</a:t>
            </a:r>
            <a:endParaRPr lang="en-US" sz="2800" dirty="0">
              <a:solidFill>
                <a:srgbClr val="00247D"/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54A0D5D-3C42-BAFE-2ADA-2B0E002641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12192000" cy="1095769"/>
            <a:chOff x="0" y="0"/>
            <a:chExt cx="12192000" cy="1095769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EAAC6B37-1B8E-648A-4419-DADCA855B4CC}"/>
                </a:ext>
              </a:extLst>
            </p:cNvPr>
            <p:cNvSpPr/>
            <p:nvPr/>
          </p:nvSpPr>
          <p:spPr>
            <a:xfrm>
              <a:off x="0" y="0"/>
              <a:ext cx="12192000" cy="10957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247D"/>
                </a:solidFill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DAEB5DE-7FD8-A055-BC83-081EDFE2FED6}"/>
                </a:ext>
              </a:extLst>
            </p:cNvPr>
            <p:cNvSpPr txBox="1"/>
            <p:nvPr/>
          </p:nvSpPr>
          <p:spPr>
            <a:xfrm>
              <a:off x="7202696" y="252301"/>
              <a:ext cx="476217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dirty="0">
                  <a:solidFill>
                    <a:srgbClr val="00247D"/>
                  </a:solidFill>
                  <a:latin typeface="Trajan Pro 3" panose="02020502050503020301" pitchFamily="18" charset="0"/>
                </a:rPr>
                <a:t>State and Local Government Finance Division</a:t>
              </a: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F2EE78E4-2175-C082-1802-C937B0782D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828" y="166155"/>
            <a:ext cx="4877737" cy="818625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70D795E-F017-6A9F-BBA8-E476CAB7AE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838200" y="2680447"/>
            <a:ext cx="5660571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A1862B93-67B3-4FAC-9A81-EF853DBC50B2}"/>
              </a:ext>
            </a:extLst>
          </p:cNvPr>
          <p:cNvSpPr txBox="1">
            <a:spLocks/>
          </p:cNvSpPr>
          <p:nvPr/>
        </p:nvSpPr>
        <p:spPr>
          <a:xfrm>
            <a:off x="7313990" y="2504342"/>
            <a:ext cx="4768281" cy="3977439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b="1" dirty="0">
                <a:solidFill>
                  <a:srgbClr val="00247D"/>
                </a:solidFill>
              </a:rPr>
              <a:t>LGC staff provide:</a:t>
            </a:r>
          </a:p>
          <a:p>
            <a:pPr lvl="1">
              <a:spcBef>
                <a:spcPts val="1000"/>
              </a:spcBef>
            </a:pPr>
            <a:r>
              <a:rPr lang="en-US" sz="2800" dirty="0">
                <a:solidFill>
                  <a:srgbClr val="00247D"/>
                </a:solidFill>
              </a:rPr>
              <a:t>Expert assistance to units as needed.</a:t>
            </a:r>
          </a:p>
          <a:p>
            <a:pPr lvl="1">
              <a:spcBef>
                <a:spcPts val="1000"/>
              </a:spcBef>
            </a:pPr>
            <a:r>
              <a:rPr lang="en-US" sz="2800" dirty="0">
                <a:solidFill>
                  <a:srgbClr val="00247D"/>
                </a:solidFill>
              </a:rPr>
              <a:t>In-person and virtual education/training for local officials.</a:t>
            </a:r>
          </a:p>
          <a:p>
            <a:pPr lvl="1">
              <a:spcBef>
                <a:spcPts val="1000"/>
              </a:spcBef>
            </a:pPr>
            <a:r>
              <a:rPr lang="en-US" sz="2800" dirty="0">
                <a:solidFill>
                  <a:srgbClr val="00247D"/>
                </a:solidFill>
              </a:rPr>
              <a:t>Up-to-date guidance on local government finance via </a:t>
            </a:r>
            <a:r>
              <a:rPr lang="en-US" sz="2800" dirty="0">
                <a:solidFill>
                  <a:srgbClr val="00247D"/>
                </a:solidFill>
                <a:hlinkClick r:id="rId3"/>
              </a:rPr>
              <a:t>memos</a:t>
            </a:r>
            <a:r>
              <a:rPr lang="en-US" sz="2800" dirty="0">
                <a:solidFill>
                  <a:srgbClr val="00247D"/>
                </a:solidFill>
              </a:rPr>
              <a:t> and </a:t>
            </a:r>
            <a:r>
              <a:rPr lang="en-US" sz="2800" dirty="0">
                <a:solidFill>
                  <a:srgbClr val="00247D"/>
                </a:solidFill>
                <a:hlinkClick r:id="rId4"/>
              </a:rPr>
              <a:t>blog posts</a:t>
            </a:r>
            <a:r>
              <a:rPr lang="en-US" sz="2800" dirty="0">
                <a:solidFill>
                  <a:srgbClr val="00247D"/>
                </a:solidFill>
              </a:rPr>
              <a:t>.</a:t>
            </a:r>
          </a:p>
          <a:p>
            <a:pPr lvl="1">
              <a:spcBef>
                <a:spcPts val="1000"/>
              </a:spcBef>
            </a:pPr>
            <a:r>
              <a:rPr lang="en-US" sz="2800" dirty="0">
                <a:solidFill>
                  <a:srgbClr val="00247D"/>
                </a:solidFill>
              </a:rPr>
              <a:t>Helpful information and resources on the </a:t>
            </a:r>
            <a:r>
              <a:rPr lang="en-US" sz="2800" dirty="0">
                <a:solidFill>
                  <a:srgbClr val="00247D"/>
                </a:solidFill>
                <a:hlinkClick r:id="rId5"/>
              </a:rPr>
              <a:t>LGC website</a:t>
            </a:r>
            <a:r>
              <a:rPr lang="en-US" sz="2800" dirty="0">
                <a:solidFill>
                  <a:srgbClr val="00247D"/>
                </a:solidFill>
              </a:rPr>
              <a:t>.</a:t>
            </a:r>
          </a:p>
          <a:p>
            <a:pPr lvl="1">
              <a:spcBef>
                <a:spcPts val="1000"/>
              </a:spcBef>
            </a:pPr>
            <a:endParaRPr lang="en-US" sz="2800" dirty="0">
              <a:solidFill>
                <a:srgbClr val="00247D"/>
              </a:solidFill>
            </a:endParaRPr>
          </a:p>
          <a:p>
            <a:pPr lvl="1">
              <a:spcBef>
                <a:spcPts val="1000"/>
              </a:spcBef>
            </a:pPr>
            <a:endParaRPr lang="en-US" sz="2800" dirty="0">
              <a:solidFill>
                <a:srgbClr val="00247D"/>
              </a:solidFill>
            </a:endParaRPr>
          </a:p>
          <a:p>
            <a:pPr lvl="1">
              <a:spcBef>
                <a:spcPts val="1000"/>
              </a:spcBef>
            </a:pPr>
            <a:endParaRPr lang="en-US" sz="2800" dirty="0">
              <a:solidFill>
                <a:srgbClr val="00247D"/>
              </a:solidFill>
            </a:endParaRPr>
          </a:p>
          <a:p>
            <a:pPr marL="914400" lvl="1" indent="-457200">
              <a:spcBef>
                <a:spcPts val="1000"/>
              </a:spcBef>
              <a:buFont typeface="+mj-lt"/>
              <a:buAutoNum type="arabicPeriod"/>
            </a:pPr>
            <a:endParaRPr lang="en-US" sz="2800" dirty="0">
              <a:solidFill>
                <a:srgbClr val="00247D"/>
              </a:solidFill>
            </a:endParaRPr>
          </a:p>
          <a:p>
            <a:pPr marL="914400" lvl="1" indent="-457200">
              <a:spcBef>
                <a:spcPts val="1000"/>
              </a:spcBef>
              <a:buFont typeface="+mj-lt"/>
              <a:buAutoNum type="arabicPeriod"/>
            </a:pPr>
            <a:endParaRPr lang="en-US" sz="2800" dirty="0">
              <a:solidFill>
                <a:srgbClr val="00247D"/>
              </a:solidFill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F88C773-78FD-6195-C737-0D91F505C2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080739" y="2896730"/>
            <a:ext cx="0" cy="2638034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EF5628F-0851-2238-BFC1-0CDD62CC75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0CA5A-5976-4C5C-8430-DE8EEFD09A7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56311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716BF-98C2-6495-953D-B9D2932195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1348070"/>
            <a:ext cx="8323728" cy="1156273"/>
          </a:xfrm>
        </p:spPr>
        <p:txBody>
          <a:bodyPr>
            <a:normAutofit fontScale="90000"/>
          </a:bodyPr>
          <a:lstStyle/>
          <a:p>
            <a:r>
              <a:rPr lang="en-US" sz="4400" dirty="0">
                <a:solidFill>
                  <a:srgbClr val="00247D"/>
                </a:solidFill>
                <a:latin typeface="Calibri Light" panose="020F0302020204030204"/>
                <a:ea typeface="+mj-ea"/>
                <a:cs typeface="+mj-cs"/>
              </a:rPr>
              <a:t>Reporting Requirements and Due Dates for Local Governments</a:t>
            </a:r>
            <a:endParaRPr lang="en-US" sz="1200" dirty="0">
              <a:solidFill>
                <a:srgbClr val="00247D"/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54A0D5D-3C42-BAFE-2ADA-2B0E002641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12192000" cy="1095769"/>
            <a:chOff x="0" y="0"/>
            <a:chExt cx="12192000" cy="1095769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EAAC6B37-1B8E-648A-4419-DADCA855B4CC}"/>
                </a:ext>
              </a:extLst>
            </p:cNvPr>
            <p:cNvSpPr/>
            <p:nvPr/>
          </p:nvSpPr>
          <p:spPr>
            <a:xfrm>
              <a:off x="0" y="0"/>
              <a:ext cx="12192000" cy="10957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247D"/>
                </a:solidFill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DAEB5DE-7FD8-A055-BC83-081EDFE2FED6}"/>
                </a:ext>
              </a:extLst>
            </p:cNvPr>
            <p:cNvSpPr txBox="1"/>
            <p:nvPr/>
          </p:nvSpPr>
          <p:spPr>
            <a:xfrm>
              <a:off x="7202696" y="252301"/>
              <a:ext cx="476217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dirty="0">
                  <a:solidFill>
                    <a:srgbClr val="00247D"/>
                  </a:solidFill>
                  <a:latin typeface="Trajan Pro 3" panose="02020502050503020301" pitchFamily="18" charset="0"/>
                </a:rPr>
                <a:t>State and Local Government Finance Division</a:t>
              </a: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F2EE78E4-2175-C082-1802-C937B0782D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828" y="166155"/>
            <a:ext cx="4877737" cy="818625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70D795E-F017-6A9F-BBA8-E476CAB7AE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838200" y="2504343"/>
            <a:ext cx="5660571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D89021C-2B50-6391-E6F6-53C5FA2C0F1E}"/>
              </a:ext>
            </a:extLst>
          </p:cNvPr>
          <p:cNvSpPr txBox="1">
            <a:spLocks/>
          </p:cNvSpPr>
          <p:nvPr/>
        </p:nvSpPr>
        <p:spPr>
          <a:xfrm>
            <a:off x="416167" y="2656742"/>
            <a:ext cx="11658602" cy="3333745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en-US" dirty="0">
                <a:solidFill>
                  <a:srgbClr val="00247D"/>
                </a:solidFill>
              </a:rPr>
              <a:t>Units are required by law to regularly submit certain financial information to the LGC. This includes, but is not limited to: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1000" dirty="0">
              <a:solidFill>
                <a:srgbClr val="00247D"/>
              </a:solidFill>
            </a:endParaRPr>
          </a:p>
          <a:p>
            <a:r>
              <a:rPr lang="en-US" b="1" dirty="0">
                <a:solidFill>
                  <a:srgbClr val="00247D"/>
                </a:solidFill>
              </a:rPr>
              <a:t>Annual Audit</a:t>
            </a:r>
            <a:r>
              <a:rPr lang="en-US" b="1" baseline="30000" dirty="0">
                <a:solidFill>
                  <a:srgbClr val="00247D"/>
                </a:solidFill>
              </a:rPr>
              <a:t>[3]</a:t>
            </a:r>
            <a:r>
              <a:rPr lang="en-US" baseline="30000" dirty="0">
                <a:solidFill>
                  <a:srgbClr val="00247D"/>
                </a:solidFill>
              </a:rPr>
              <a:t> </a:t>
            </a:r>
            <a:r>
              <a:rPr lang="en-US" dirty="0">
                <a:solidFill>
                  <a:srgbClr val="00247D"/>
                </a:solidFill>
              </a:rPr>
              <a:t>– Due </a:t>
            </a:r>
            <a:r>
              <a:rPr lang="en-US" u="sng" dirty="0">
                <a:solidFill>
                  <a:srgbClr val="00247D"/>
                </a:solidFill>
              </a:rPr>
              <a:t>Dec. 31 </a:t>
            </a:r>
            <a:r>
              <a:rPr lang="en-US" dirty="0">
                <a:solidFill>
                  <a:srgbClr val="00247D"/>
                </a:solidFill>
              </a:rPr>
              <a:t>for units with a June 30 fiscal year end</a:t>
            </a:r>
          </a:p>
          <a:p>
            <a:r>
              <a:rPr lang="en-US" b="1" dirty="0">
                <a:solidFill>
                  <a:srgbClr val="00247D"/>
                </a:solidFill>
              </a:rPr>
              <a:t>Annual Financial Information Report (AFIR)</a:t>
            </a:r>
            <a:r>
              <a:rPr lang="en-US" b="1" baseline="30000" dirty="0">
                <a:solidFill>
                  <a:srgbClr val="00247D"/>
                </a:solidFill>
              </a:rPr>
              <a:t>[4]</a:t>
            </a:r>
            <a:r>
              <a:rPr lang="en-US" baseline="30000" dirty="0">
                <a:solidFill>
                  <a:srgbClr val="00247D"/>
                </a:solidFill>
              </a:rPr>
              <a:t> </a:t>
            </a:r>
            <a:r>
              <a:rPr lang="en-US" dirty="0">
                <a:solidFill>
                  <a:srgbClr val="00247D"/>
                </a:solidFill>
              </a:rPr>
              <a:t>– Due </a:t>
            </a:r>
            <a:r>
              <a:rPr lang="en-US" u="sng" dirty="0">
                <a:solidFill>
                  <a:srgbClr val="00247D"/>
                </a:solidFill>
              </a:rPr>
              <a:t>Dec. 31 </a:t>
            </a:r>
          </a:p>
          <a:p>
            <a:r>
              <a:rPr lang="en-US" b="1" dirty="0">
                <a:solidFill>
                  <a:srgbClr val="00247D"/>
                </a:solidFill>
              </a:rPr>
              <a:t>Semi-Annual Cash and Investment Report (LGC-203)</a:t>
            </a:r>
            <a:r>
              <a:rPr lang="en-US" b="1" baseline="30000" dirty="0">
                <a:solidFill>
                  <a:srgbClr val="00247D"/>
                </a:solidFill>
              </a:rPr>
              <a:t>[5]</a:t>
            </a:r>
            <a:r>
              <a:rPr lang="en-US" baseline="30000" dirty="0">
                <a:solidFill>
                  <a:srgbClr val="00247D"/>
                </a:solidFill>
              </a:rPr>
              <a:t> </a:t>
            </a:r>
            <a:r>
              <a:rPr lang="en-US" dirty="0">
                <a:solidFill>
                  <a:srgbClr val="00247D"/>
                </a:solidFill>
              </a:rPr>
              <a:t>– Due </a:t>
            </a:r>
            <a:r>
              <a:rPr lang="en-US" u="sng" dirty="0">
                <a:solidFill>
                  <a:srgbClr val="00247D"/>
                </a:solidFill>
              </a:rPr>
              <a:t>Jan. 25</a:t>
            </a:r>
            <a:r>
              <a:rPr lang="en-US" dirty="0">
                <a:solidFill>
                  <a:srgbClr val="00247D"/>
                </a:solidFill>
              </a:rPr>
              <a:t> and </a:t>
            </a:r>
            <a:r>
              <a:rPr lang="en-US" u="sng" dirty="0">
                <a:solidFill>
                  <a:srgbClr val="00247D"/>
                </a:solidFill>
              </a:rPr>
              <a:t>July 25</a:t>
            </a:r>
          </a:p>
          <a:p>
            <a:r>
              <a:rPr lang="en-US" b="1" dirty="0">
                <a:solidFill>
                  <a:srgbClr val="00247D"/>
                </a:solidFill>
              </a:rPr>
              <a:t>Register of Deeds Fees Report (Counties)</a:t>
            </a:r>
            <a:r>
              <a:rPr lang="en-US" b="1" baseline="30000" dirty="0">
                <a:solidFill>
                  <a:srgbClr val="00247D"/>
                </a:solidFill>
              </a:rPr>
              <a:t>[6] </a:t>
            </a:r>
            <a:r>
              <a:rPr lang="en-US" dirty="0">
                <a:solidFill>
                  <a:srgbClr val="00247D"/>
                </a:solidFill>
              </a:rPr>
              <a:t>– Due on the </a:t>
            </a:r>
            <a:r>
              <a:rPr lang="en-US" u="sng" dirty="0">
                <a:solidFill>
                  <a:srgbClr val="00247D"/>
                </a:solidFill>
              </a:rPr>
              <a:t>10</a:t>
            </a:r>
            <a:r>
              <a:rPr lang="en-US" u="sng" baseline="30000" dirty="0">
                <a:solidFill>
                  <a:srgbClr val="00247D"/>
                </a:solidFill>
              </a:rPr>
              <a:t>th</a:t>
            </a:r>
            <a:r>
              <a:rPr lang="en-US" u="sng" dirty="0">
                <a:solidFill>
                  <a:srgbClr val="00247D"/>
                </a:solidFill>
              </a:rPr>
              <a:t> of each month</a:t>
            </a:r>
          </a:p>
          <a:p>
            <a:pPr marL="0" indent="0">
              <a:buNone/>
            </a:pPr>
            <a:endParaRPr lang="en-US" sz="1300" dirty="0">
              <a:solidFill>
                <a:srgbClr val="00247D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rgbClr val="00247D"/>
                </a:solidFill>
              </a:rPr>
              <a:t>Visit the </a:t>
            </a:r>
            <a:r>
              <a:rPr lang="en-US" dirty="0">
                <a:solidFill>
                  <a:srgbClr val="00247D"/>
                </a:solidFill>
                <a:hlinkClick r:id="rId3"/>
              </a:rPr>
              <a:t>LGC Reporting Requirements and Due Dates page</a:t>
            </a:r>
            <a:r>
              <a:rPr lang="en-US" dirty="0">
                <a:solidFill>
                  <a:srgbClr val="00247D"/>
                </a:solidFill>
              </a:rPr>
              <a:t> for more information on these and other reporting deadlines.</a:t>
            </a:r>
          </a:p>
        </p:txBody>
      </p:sp>
      <p:sp>
        <p:nvSpPr>
          <p:cNvPr id="15" name="Footer Placeholder 14">
            <a:extLst>
              <a:ext uri="{FF2B5EF4-FFF2-40B4-BE49-F238E27FC236}">
                <a16:creationId xmlns:a16="http://schemas.microsoft.com/office/drawing/2014/main" id="{A0735300-808A-C6A3-608D-6922AD745D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1471" y="6326720"/>
            <a:ext cx="6465621" cy="365125"/>
          </a:xfrm>
        </p:spPr>
        <p:txBody>
          <a:bodyPr/>
          <a:lstStyle/>
          <a:p>
            <a:pPr algn="l"/>
            <a:r>
              <a:rPr lang="en-US" sz="1600" baseline="30000" dirty="0"/>
              <a:t>[3]</a:t>
            </a:r>
            <a:r>
              <a:rPr lang="en-US" sz="1600" dirty="0">
                <a:hlinkClick r:id="rId4"/>
              </a:rPr>
              <a:t>G.S. 159-34(a)</a:t>
            </a:r>
            <a:r>
              <a:rPr lang="en-US" sz="1600" dirty="0"/>
              <a:t> </a:t>
            </a:r>
            <a:r>
              <a:rPr lang="en-US" sz="1600" baseline="30000" dirty="0"/>
              <a:t>[4]</a:t>
            </a:r>
            <a:r>
              <a:rPr lang="en-US" sz="1600" dirty="0">
                <a:hlinkClick r:id="rId5"/>
              </a:rPr>
              <a:t>G.S. 159-33.1</a:t>
            </a:r>
            <a:r>
              <a:rPr lang="en-US" sz="1600" dirty="0"/>
              <a:t>  </a:t>
            </a:r>
            <a:r>
              <a:rPr lang="en-US" sz="1600" baseline="30000" dirty="0"/>
              <a:t>[5]</a:t>
            </a:r>
            <a:r>
              <a:rPr lang="en-US" sz="1600" dirty="0">
                <a:hlinkClick r:id="rId6"/>
              </a:rPr>
              <a:t>G.S. 159-33</a:t>
            </a:r>
            <a:r>
              <a:rPr lang="en-US" sz="1600" dirty="0"/>
              <a:t>  </a:t>
            </a:r>
            <a:r>
              <a:rPr lang="en-US" sz="1600" baseline="30000" dirty="0"/>
              <a:t>[6]</a:t>
            </a:r>
            <a:r>
              <a:rPr lang="en-US" sz="1600" dirty="0">
                <a:hlinkClick r:id="rId7"/>
              </a:rPr>
              <a:t>G.S. 161-11.5</a:t>
            </a:r>
            <a:endParaRPr lang="en-US" sz="160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CFB3F2-400F-AF7E-91EA-5A15CACB44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0CA5A-5976-4C5C-8430-DE8EEFD09A73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2921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716BF-98C2-6495-953D-B9D2932195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1348070"/>
            <a:ext cx="8323728" cy="1156273"/>
          </a:xfrm>
        </p:spPr>
        <p:txBody>
          <a:bodyPr>
            <a:normAutofit fontScale="90000"/>
          </a:bodyPr>
          <a:lstStyle/>
          <a:p>
            <a:r>
              <a:rPr lang="en-US" sz="4400" dirty="0">
                <a:solidFill>
                  <a:srgbClr val="00247D"/>
                </a:solidFill>
                <a:latin typeface="Calibri Light" panose="020F0302020204030204"/>
                <a:ea typeface="+mj-ea"/>
                <a:cs typeface="+mj-cs"/>
              </a:rPr>
              <a:t>Key Areas of LGC Authority for Local Governments</a:t>
            </a:r>
            <a:endParaRPr lang="en-US" sz="1200" dirty="0">
              <a:solidFill>
                <a:srgbClr val="00247D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8D94DD-8E11-73D8-6967-7C207363FB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471" y="3634228"/>
            <a:ext cx="4302960" cy="2356898"/>
          </a:xfrm>
        </p:spPr>
        <p:txBody>
          <a:bodyPr>
            <a:normAutofit/>
          </a:bodyPr>
          <a:lstStyle/>
          <a:p>
            <a:pPr marL="457200" indent="-457200">
              <a:lnSpc>
                <a:spcPct val="90000"/>
              </a:lnSpc>
              <a:spcBef>
                <a:spcPts val="1000"/>
              </a:spcBef>
              <a:buFont typeface="+mj-lt"/>
              <a:buAutoNum type="arabicPeriod"/>
            </a:pPr>
            <a:r>
              <a:rPr lang="en-US" sz="2800" dirty="0">
                <a:solidFill>
                  <a:srgbClr val="00247D"/>
                </a:solidFill>
              </a:rPr>
              <a:t>To require the </a:t>
            </a:r>
            <a:r>
              <a:rPr lang="en-US" dirty="0">
                <a:solidFill>
                  <a:srgbClr val="00247D"/>
                </a:solidFill>
              </a:rPr>
              <a:t>f</a:t>
            </a:r>
            <a:r>
              <a:rPr lang="en-US" sz="2800" dirty="0">
                <a:solidFill>
                  <a:srgbClr val="00247D"/>
                </a:solidFill>
              </a:rPr>
              <a:t>inance </a:t>
            </a:r>
            <a:r>
              <a:rPr lang="en-US" dirty="0">
                <a:solidFill>
                  <a:srgbClr val="00247D"/>
                </a:solidFill>
              </a:rPr>
              <a:t>o</a:t>
            </a:r>
            <a:r>
              <a:rPr lang="en-US" sz="2800" dirty="0">
                <a:solidFill>
                  <a:srgbClr val="00247D"/>
                </a:solidFill>
              </a:rPr>
              <a:t>fficer or anyone performing the duties of the finance </a:t>
            </a:r>
            <a:r>
              <a:rPr lang="en-US" dirty="0">
                <a:solidFill>
                  <a:srgbClr val="00247D"/>
                </a:solidFill>
              </a:rPr>
              <a:t>o</a:t>
            </a:r>
            <a:r>
              <a:rPr lang="en-US" sz="2800" dirty="0">
                <a:solidFill>
                  <a:srgbClr val="00247D"/>
                </a:solidFill>
              </a:rPr>
              <a:t>fficer to participate in training.</a:t>
            </a:r>
            <a:r>
              <a:rPr lang="en-US" sz="2800" baseline="30000" dirty="0">
                <a:solidFill>
                  <a:srgbClr val="00247D"/>
                </a:solidFill>
              </a:rPr>
              <a:t>[</a:t>
            </a:r>
            <a:r>
              <a:rPr lang="en-US" baseline="30000" dirty="0">
                <a:solidFill>
                  <a:srgbClr val="00247D"/>
                </a:solidFill>
              </a:rPr>
              <a:t>7]</a:t>
            </a:r>
            <a:endParaRPr lang="en-US" sz="2800" dirty="0">
              <a:solidFill>
                <a:srgbClr val="00247D"/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54A0D5D-3C42-BAFE-2ADA-2B0E002641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12192000" cy="1095769"/>
            <a:chOff x="0" y="0"/>
            <a:chExt cx="12192000" cy="1095769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EAAC6B37-1B8E-648A-4419-DADCA855B4CC}"/>
                </a:ext>
              </a:extLst>
            </p:cNvPr>
            <p:cNvSpPr/>
            <p:nvPr/>
          </p:nvSpPr>
          <p:spPr>
            <a:xfrm>
              <a:off x="0" y="0"/>
              <a:ext cx="12192000" cy="10957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247D"/>
                </a:solidFill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DAEB5DE-7FD8-A055-BC83-081EDFE2FED6}"/>
                </a:ext>
              </a:extLst>
            </p:cNvPr>
            <p:cNvSpPr txBox="1"/>
            <p:nvPr/>
          </p:nvSpPr>
          <p:spPr>
            <a:xfrm>
              <a:off x="7202696" y="252301"/>
              <a:ext cx="476217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dirty="0">
                  <a:solidFill>
                    <a:srgbClr val="00247D"/>
                  </a:solidFill>
                  <a:latin typeface="Trajan Pro 3" panose="02020502050503020301" pitchFamily="18" charset="0"/>
                </a:rPr>
                <a:t>State and Local Government Finance Division</a:t>
              </a: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F2EE78E4-2175-C082-1802-C937B0782D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828" y="166155"/>
            <a:ext cx="4877737" cy="818625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70D795E-F017-6A9F-BBA8-E476CAB7AE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838200" y="2504343"/>
            <a:ext cx="5660571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D89021C-2B50-6391-E6F6-53C5FA2C0F1E}"/>
              </a:ext>
            </a:extLst>
          </p:cNvPr>
          <p:cNvSpPr txBox="1">
            <a:spLocks/>
          </p:cNvSpPr>
          <p:nvPr/>
        </p:nvSpPr>
        <p:spPr>
          <a:xfrm>
            <a:off x="1040422" y="2575395"/>
            <a:ext cx="10111155" cy="32301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>
                <a:solidFill>
                  <a:srgbClr val="00247D"/>
                </a:solidFill>
              </a:rPr>
              <a:t>The Local Government Commission has authority under certain circumstances: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F7573E23-68D1-18D8-6609-CCC53382423D}"/>
              </a:ext>
            </a:extLst>
          </p:cNvPr>
          <p:cNvSpPr txBox="1">
            <a:spLocks/>
          </p:cNvSpPr>
          <p:nvPr/>
        </p:nvSpPr>
        <p:spPr>
          <a:xfrm>
            <a:off x="4241855" y="3634227"/>
            <a:ext cx="4151867" cy="277892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Arial" panose="020B0604020202020204" pitchFamily="34" charset="0"/>
              <a:buAutoNum type="arabicPeriod" startAt="2"/>
            </a:pPr>
            <a:r>
              <a:rPr lang="en-US" dirty="0">
                <a:solidFill>
                  <a:srgbClr val="00247D"/>
                </a:solidFill>
              </a:rPr>
              <a:t>To require local governments and public authorities to contract with outside entities, such as a third-party bookkeeper, to fulfill the duties of finance officer.</a:t>
            </a:r>
            <a:r>
              <a:rPr lang="en-US" baseline="30000" dirty="0">
                <a:solidFill>
                  <a:srgbClr val="00247D"/>
                </a:solidFill>
              </a:rPr>
              <a:t>[8] 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19458136-1A29-C459-F409-E6AE0EF8312D}"/>
              </a:ext>
            </a:extLst>
          </p:cNvPr>
          <p:cNvSpPr txBox="1">
            <a:spLocks/>
          </p:cNvSpPr>
          <p:nvPr/>
        </p:nvSpPr>
        <p:spPr>
          <a:xfrm>
            <a:off x="8478543" y="3634227"/>
            <a:ext cx="3631985" cy="277892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Font typeface="+mj-lt"/>
              <a:buAutoNum type="arabicPeriod" startAt="3"/>
            </a:pPr>
            <a:r>
              <a:rPr lang="en-US" dirty="0">
                <a:solidFill>
                  <a:srgbClr val="00247D"/>
                </a:solidFill>
              </a:rPr>
              <a:t>To impound the books and records of a local government and assume full control of all its financial affairs.</a:t>
            </a:r>
            <a:r>
              <a:rPr lang="en-US" baseline="30000" dirty="0">
                <a:solidFill>
                  <a:srgbClr val="00247D"/>
                </a:solidFill>
              </a:rPr>
              <a:t>[9]</a:t>
            </a:r>
          </a:p>
        </p:txBody>
      </p:sp>
      <p:sp>
        <p:nvSpPr>
          <p:cNvPr id="15" name="Footer Placeholder 14">
            <a:extLst>
              <a:ext uri="{FF2B5EF4-FFF2-40B4-BE49-F238E27FC236}">
                <a16:creationId xmlns:a16="http://schemas.microsoft.com/office/drawing/2014/main" id="{A0735300-808A-C6A3-608D-6922AD745D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1471" y="6326720"/>
            <a:ext cx="6465621" cy="365125"/>
          </a:xfrm>
        </p:spPr>
        <p:txBody>
          <a:bodyPr/>
          <a:lstStyle/>
          <a:p>
            <a:pPr algn="l"/>
            <a:r>
              <a:rPr lang="en-US" sz="1600" baseline="30000" dirty="0"/>
              <a:t>[7]</a:t>
            </a:r>
            <a:r>
              <a:rPr lang="en-US" sz="1600" dirty="0">
                <a:hlinkClick r:id="rId3"/>
              </a:rPr>
              <a:t>G.S. 159-25(d)</a:t>
            </a:r>
            <a:r>
              <a:rPr lang="en-US" sz="1600" dirty="0"/>
              <a:t>  </a:t>
            </a:r>
            <a:r>
              <a:rPr lang="en-US" sz="1600" baseline="30000" dirty="0"/>
              <a:t>[8]</a:t>
            </a:r>
            <a:r>
              <a:rPr lang="en-US" sz="1600" dirty="0">
                <a:hlinkClick r:id="rId3"/>
              </a:rPr>
              <a:t>G.S. 159-25(e)</a:t>
            </a:r>
            <a:r>
              <a:rPr lang="en-US" sz="1600" dirty="0"/>
              <a:t>  </a:t>
            </a:r>
            <a:r>
              <a:rPr lang="en-US" sz="1600" baseline="30000" dirty="0"/>
              <a:t>[9]</a:t>
            </a:r>
            <a:r>
              <a:rPr lang="en-US" sz="1600" dirty="0">
                <a:hlinkClick r:id="rId4"/>
              </a:rPr>
              <a:t>G.S. 159-181(c)</a:t>
            </a:r>
            <a:endParaRPr lang="en-US" sz="1600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927297F1-F6B0-C174-948A-147E8E5B67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0CA5A-5976-4C5C-8430-DE8EEFD09A73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021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716BF-98C2-6495-953D-B9D2932195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1348070"/>
            <a:ext cx="6364496" cy="1156273"/>
          </a:xfrm>
        </p:spPr>
        <p:txBody>
          <a:bodyPr>
            <a:normAutofit/>
          </a:bodyPr>
          <a:lstStyle/>
          <a:p>
            <a:r>
              <a:rPr lang="en-US" sz="4400" dirty="0">
                <a:solidFill>
                  <a:srgbClr val="00247D"/>
                </a:solidFill>
                <a:latin typeface="Calibri Light" panose="020F0302020204030204"/>
                <a:ea typeface="+mj-ea"/>
                <a:cs typeface="+mj-cs"/>
              </a:rPr>
              <a:t>Resources</a:t>
            </a:r>
            <a:endParaRPr lang="en-US" sz="1200" dirty="0">
              <a:solidFill>
                <a:srgbClr val="00247D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8D94DD-8E11-73D8-6967-7C207363FB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0705" y="2715270"/>
            <a:ext cx="5474677" cy="3591738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2800" dirty="0">
                <a:solidFill>
                  <a:srgbClr val="00247D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UNC School of Government</a:t>
            </a:r>
            <a:endParaRPr lang="en-US" sz="2800" dirty="0">
              <a:solidFill>
                <a:srgbClr val="00247D"/>
              </a:solidFill>
            </a:endParaRPr>
          </a:p>
          <a:p>
            <a:pPr lvl="1">
              <a:spcBef>
                <a:spcPts val="1000"/>
              </a:spcBef>
            </a:pPr>
            <a:r>
              <a:rPr lang="en-US" sz="2600" dirty="0">
                <a:solidFill>
                  <a:srgbClr val="00247D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NC Finance Connect</a:t>
            </a:r>
            <a:endParaRPr lang="en-US" sz="2600" dirty="0">
              <a:solidFill>
                <a:srgbClr val="00247D"/>
              </a:solidFill>
            </a:endParaRPr>
          </a:p>
          <a:p>
            <a:pPr lvl="1">
              <a:spcBef>
                <a:spcPts val="1000"/>
              </a:spcBef>
            </a:pPr>
            <a:r>
              <a:rPr lang="en-US" sz="2600" dirty="0">
                <a:solidFill>
                  <a:srgbClr val="00247D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Finance Calendar of Duties</a:t>
            </a:r>
            <a:endParaRPr lang="en-US" sz="2600" dirty="0">
              <a:solidFill>
                <a:srgbClr val="00247D"/>
              </a:solidFill>
            </a:endParaRPr>
          </a:p>
          <a:p>
            <a:pPr lvl="1">
              <a:spcBef>
                <a:spcPts val="1000"/>
              </a:spcBef>
            </a:pPr>
            <a:r>
              <a:rPr lang="en-US" sz="2600" dirty="0">
                <a:solidFill>
                  <a:srgbClr val="00247D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NC Local Government Finance 101</a:t>
            </a:r>
            <a:endParaRPr lang="en-US" sz="2600" dirty="0">
              <a:solidFill>
                <a:srgbClr val="00247D"/>
              </a:solidFill>
            </a:endParaRPr>
          </a:p>
          <a:p>
            <a:r>
              <a:rPr lang="en-US" dirty="0">
                <a:solidFill>
                  <a:srgbClr val="00247D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NC League of Municipalities</a:t>
            </a:r>
            <a:endParaRPr lang="en-US" dirty="0">
              <a:solidFill>
                <a:srgbClr val="00247D"/>
              </a:solidFill>
            </a:endParaRPr>
          </a:p>
          <a:p>
            <a:pPr>
              <a:lnSpc>
                <a:spcPct val="95000"/>
              </a:lnSpc>
            </a:pPr>
            <a:r>
              <a:rPr lang="en-US" dirty="0">
                <a:solidFill>
                  <a:srgbClr val="00247D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North Carolina Association of County Commissioners</a:t>
            </a:r>
            <a:endParaRPr lang="en-US" dirty="0">
              <a:solidFill>
                <a:srgbClr val="00247D"/>
              </a:solidFill>
            </a:endParaRPr>
          </a:p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en-US" sz="2800" dirty="0">
                <a:solidFill>
                  <a:srgbClr val="00247D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Government Finance Officers Association - Best Practices &amp; Resources</a:t>
            </a:r>
            <a:endParaRPr lang="en-US" sz="2800" dirty="0">
              <a:solidFill>
                <a:srgbClr val="00247D"/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54A0D5D-3C42-BAFE-2ADA-2B0E002641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12192000" cy="1095769"/>
            <a:chOff x="0" y="0"/>
            <a:chExt cx="12192000" cy="1095769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EAAC6B37-1B8E-648A-4419-DADCA855B4CC}"/>
                </a:ext>
              </a:extLst>
            </p:cNvPr>
            <p:cNvSpPr/>
            <p:nvPr/>
          </p:nvSpPr>
          <p:spPr>
            <a:xfrm>
              <a:off x="0" y="0"/>
              <a:ext cx="12192000" cy="10957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247D"/>
                </a:solidFill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DAEB5DE-7FD8-A055-BC83-081EDFE2FED6}"/>
                </a:ext>
              </a:extLst>
            </p:cNvPr>
            <p:cNvSpPr txBox="1"/>
            <p:nvPr/>
          </p:nvSpPr>
          <p:spPr>
            <a:xfrm>
              <a:off x="7202696" y="252301"/>
              <a:ext cx="476217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dirty="0">
                  <a:solidFill>
                    <a:srgbClr val="00247D"/>
                  </a:solidFill>
                  <a:latin typeface="Trajan Pro 3" panose="02020502050503020301" pitchFamily="18" charset="0"/>
                </a:rPr>
                <a:t>State and Local Government Finance Division</a:t>
              </a: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F2EE78E4-2175-C082-1802-C937B0782D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828" y="166155"/>
            <a:ext cx="4877737" cy="818625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70D795E-F017-6A9F-BBA8-E476CAB7AE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838200" y="2495378"/>
            <a:ext cx="5660571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pic>
        <p:nvPicPr>
          <p:cNvPr id="13" name="Picture 12" descr="A speech bubble that reads, &quot;How can we help you?&quot;">
            <a:extLst>
              <a:ext uri="{FF2B5EF4-FFF2-40B4-BE49-F238E27FC236}">
                <a16:creationId xmlns:a16="http://schemas.microsoft.com/office/drawing/2014/main" id="{BA8EC3B2-7FF8-EDF4-6B9B-72DA384AE9E4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17392" r="14655"/>
          <a:stretch/>
        </p:blipFill>
        <p:spPr>
          <a:xfrm>
            <a:off x="7419327" y="1487084"/>
            <a:ext cx="3670704" cy="2671255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8251ADCD-CF2E-0E67-7A0D-50D3A302AF54}"/>
              </a:ext>
            </a:extLst>
          </p:cNvPr>
          <p:cNvSpPr txBox="1">
            <a:spLocks/>
          </p:cNvSpPr>
          <p:nvPr/>
        </p:nvSpPr>
        <p:spPr>
          <a:xfrm>
            <a:off x="6717323" y="4590234"/>
            <a:ext cx="5474677" cy="183939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rgbClr val="00247D"/>
                </a:solidFill>
              </a:rPr>
              <a:t>Contact LGC Staff: </a:t>
            </a:r>
            <a:r>
              <a:rPr lang="en-US" dirty="0">
                <a:solidFill>
                  <a:srgbClr val="00247D"/>
                </a:solidFill>
              </a:rPr>
              <a:t>(919) 814-4300</a:t>
            </a:r>
          </a:p>
          <a:p>
            <a:r>
              <a:rPr lang="en-US" b="1" dirty="0">
                <a:solidFill>
                  <a:srgbClr val="00247D"/>
                </a:solidFill>
              </a:rPr>
              <a:t>Visit the </a:t>
            </a:r>
            <a:r>
              <a:rPr lang="en-US" b="1" dirty="0">
                <a:solidFill>
                  <a:srgbClr val="00247D"/>
                </a:solidFill>
                <a:hlinkClick r:id="rId11"/>
              </a:rPr>
              <a:t>LGC Website</a:t>
            </a:r>
            <a:endParaRPr lang="en-US" b="1" dirty="0">
              <a:solidFill>
                <a:srgbClr val="00247D"/>
              </a:solidFill>
            </a:endParaRPr>
          </a:p>
          <a:p>
            <a:r>
              <a:rPr lang="en-US" b="1" dirty="0">
                <a:solidFill>
                  <a:srgbClr val="00247D"/>
                </a:solidFill>
              </a:rPr>
              <a:t>Sign up for the </a:t>
            </a:r>
            <a:r>
              <a:rPr lang="en-US" b="1" dirty="0">
                <a:solidFill>
                  <a:srgbClr val="00247D"/>
                </a:solidFill>
                <a:hlinkClick r:id="rId12"/>
              </a:rPr>
              <a:t>LGC Staff Blog</a:t>
            </a:r>
            <a:endParaRPr lang="en-US" b="1" dirty="0">
              <a:solidFill>
                <a:srgbClr val="00247D"/>
              </a:solidFill>
            </a:endParaRPr>
          </a:p>
          <a:p>
            <a:r>
              <a:rPr lang="en-US" b="1" dirty="0">
                <a:solidFill>
                  <a:srgbClr val="00247D"/>
                </a:solidFill>
              </a:rPr>
              <a:t>Stay up to date with </a:t>
            </a:r>
            <a:r>
              <a:rPr lang="en-US" b="1" dirty="0">
                <a:solidFill>
                  <a:srgbClr val="00247D"/>
                </a:solidFill>
                <a:hlinkClick r:id="rId13"/>
              </a:rPr>
              <a:t>SLGFD Memos</a:t>
            </a:r>
            <a:endParaRPr lang="en-US" b="1" dirty="0">
              <a:solidFill>
                <a:srgbClr val="00247D"/>
              </a:solidFill>
            </a:endParaRP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52594E99-3E56-5EBD-ACB6-12D045381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0CA5A-5976-4C5C-8430-DE8EEFD09A73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65444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716BF-98C2-6495-953D-B9D2932195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1348070"/>
            <a:ext cx="6364496" cy="1156273"/>
          </a:xfrm>
        </p:spPr>
        <p:txBody>
          <a:bodyPr>
            <a:normAutofit/>
          </a:bodyPr>
          <a:lstStyle/>
          <a:p>
            <a:r>
              <a:rPr lang="en-US" sz="4400" dirty="0">
                <a:solidFill>
                  <a:srgbClr val="00247D"/>
                </a:solidFill>
                <a:latin typeface="Calibri Light" panose="020F0302020204030204"/>
                <a:ea typeface="+mj-ea"/>
                <a:cs typeface="+mj-cs"/>
              </a:rPr>
              <a:t>Quiz: Module 1</a:t>
            </a:r>
            <a:endParaRPr lang="en-US" sz="1200" dirty="0">
              <a:solidFill>
                <a:srgbClr val="00247D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8D94DD-8E11-73D8-6967-7C207363FB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896731"/>
            <a:ext cx="5257800" cy="3230110"/>
          </a:xfrm>
        </p:spPr>
        <p:txBody>
          <a:bodyPr>
            <a:normAutofit fontScale="92500" lnSpcReduction="20000"/>
          </a:bodyPr>
          <a:lstStyle/>
          <a:p>
            <a:pPr marL="514350" indent="-514350">
              <a:lnSpc>
                <a:spcPct val="90000"/>
              </a:lnSpc>
              <a:spcBef>
                <a:spcPts val="1000"/>
              </a:spcBef>
              <a:buFont typeface="+mj-lt"/>
              <a:buAutoNum type="arabicPeriod"/>
            </a:pPr>
            <a:r>
              <a:rPr lang="en-US" sz="2800" dirty="0">
                <a:solidFill>
                  <a:srgbClr val="00247D"/>
                </a:solidFill>
              </a:rPr>
              <a:t>Who is ultimately responsible for the finances and fiscal health of a unit?</a:t>
            </a:r>
          </a:p>
          <a:p>
            <a:pPr marL="514350" indent="-514350">
              <a:lnSpc>
                <a:spcPct val="90000"/>
              </a:lnSpc>
              <a:spcBef>
                <a:spcPts val="1000"/>
              </a:spcBef>
              <a:buFont typeface="+mj-lt"/>
              <a:buAutoNum type="arabicPeriod"/>
            </a:pPr>
            <a:r>
              <a:rPr lang="en-US" sz="2800" dirty="0">
                <a:solidFill>
                  <a:srgbClr val="00247D"/>
                </a:solidFill>
              </a:rPr>
              <a:t>Who is the Chair of the Local Government Commission?</a:t>
            </a:r>
          </a:p>
          <a:p>
            <a:pPr marL="514350" indent="-514350">
              <a:lnSpc>
                <a:spcPct val="90000"/>
              </a:lnSpc>
              <a:spcBef>
                <a:spcPts val="1000"/>
              </a:spcBef>
              <a:buFont typeface="+mj-lt"/>
              <a:buAutoNum type="arabicPeriod"/>
            </a:pPr>
            <a:r>
              <a:rPr lang="en-US" sz="2800" dirty="0">
                <a:solidFill>
                  <a:srgbClr val="00247D"/>
                </a:solidFill>
              </a:rPr>
              <a:t>Does the Local Government Commission have the authority to impound the books and records and assume full control of all financial affairs of a unit?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54A0D5D-3C42-BAFE-2ADA-2B0E002641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12192000" cy="1095769"/>
            <a:chOff x="0" y="0"/>
            <a:chExt cx="12192000" cy="1095769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EAAC6B37-1B8E-648A-4419-DADCA855B4CC}"/>
                </a:ext>
              </a:extLst>
            </p:cNvPr>
            <p:cNvSpPr/>
            <p:nvPr/>
          </p:nvSpPr>
          <p:spPr>
            <a:xfrm>
              <a:off x="0" y="0"/>
              <a:ext cx="12192000" cy="10957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247D"/>
                </a:solidFill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DAEB5DE-7FD8-A055-BC83-081EDFE2FED6}"/>
                </a:ext>
              </a:extLst>
            </p:cNvPr>
            <p:cNvSpPr txBox="1"/>
            <p:nvPr/>
          </p:nvSpPr>
          <p:spPr>
            <a:xfrm>
              <a:off x="7202696" y="252301"/>
              <a:ext cx="476217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dirty="0">
                  <a:solidFill>
                    <a:srgbClr val="00247D"/>
                  </a:solidFill>
                  <a:latin typeface="Trajan Pro 3" panose="02020502050503020301" pitchFamily="18" charset="0"/>
                </a:rPr>
                <a:t>State and Local Government Finance Division</a:t>
              </a: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F2EE78E4-2175-C082-1802-C937B0782D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828" y="166155"/>
            <a:ext cx="4877737" cy="818625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70D795E-F017-6A9F-BBA8-E476CAB7AE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838200" y="2504343"/>
            <a:ext cx="5660571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pic>
        <p:nvPicPr>
          <p:cNvPr id="6" name="Picture 5" descr="The word &quot;quiz&quot; spelled out in block capital letters on a starburst background">
            <a:extLst>
              <a:ext uri="{FF2B5EF4-FFF2-40B4-BE49-F238E27FC236}">
                <a16:creationId xmlns:a16="http://schemas.microsoft.com/office/drawing/2014/main" id="{7F0A2F42-D786-B388-AC59-D3C4C836BC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1612" y="3030839"/>
            <a:ext cx="3752744" cy="2289810"/>
          </a:xfrm>
          <a:prstGeom prst="rect">
            <a:avLst/>
          </a:prstGeom>
        </p:spPr>
      </p:pic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1CC41AE6-A30B-DC3B-A079-15B5690B33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0CA5A-5976-4C5C-8430-DE8EEFD09A73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44497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ivision xmlns="d039593b-b3c6-4c10-8732-8aac6422e621" xsi:nil="true"/>
    <DescriptionOfUse xmlns="53b27bb2-5cdf-4d5d-a8a9-08b1d48a6f4c" xsi:nil="true"/>
    <_dlc_DocId xmlns="d039593b-b3c6-4c10-8732-8aac6422e621">SZA3YSNECVJS-1827996637-12</_dlc_DocId>
    <_dlc_DocIdUrl xmlns="d039593b-b3c6-4c10-8732-8aac6422e621">
      <Url>https://nctreasurer365.sharepoint.com/sites/Compass/comm/CommunicationsTools/_layouts/15/DocIdRedir.aspx?ID=SZA3YSNECVJS-1827996637-12</Url>
      <Description>SZA3YSNECVJS-1827996637-12</Description>
    </_dlc_DocIdUrl>
  </documentManagement>
</p:properti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6749B1D48414246AA735B60F522209D" ma:contentTypeVersion="9" ma:contentTypeDescription="Create a new document." ma:contentTypeScope="" ma:versionID="41e411bcb892c173a6bf82363949cf3b">
  <xsd:schema xmlns:xsd="http://www.w3.org/2001/XMLSchema" xmlns:xs="http://www.w3.org/2001/XMLSchema" xmlns:p="http://schemas.microsoft.com/office/2006/metadata/properties" xmlns:ns2="d039593b-b3c6-4c10-8732-8aac6422e621" xmlns:ns3="53b27bb2-5cdf-4d5d-a8a9-08b1d48a6f4c" targetNamespace="http://schemas.microsoft.com/office/2006/metadata/properties" ma:root="true" ma:fieldsID="a0b0d398c162cf4084a55c5300ed1bc9" ns2:_="" ns3:_="">
    <xsd:import namespace="d039593b-b3c6-4c10-8732-8aac6422e621"/>
    <xsd:import namespace="53b27bb2-5cdf-4d5d-a8a9-08b1d48a6f4c"/>
    <xsd:element name="properties">
      <xsd:complexType>
        <xsd:sequence>
          <xsd:element name="documentManagement">
            <xsd:complexType>
              <xsd:all>
                <xsd:element ref="ns2:Division" minOccurs="0"/>
                <xsd:element ref="ns3:DescriptionOfUse" minOccurs="0"/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039593b-b3c6-4c10-8732-8aac6422e621" elementFormDefault="qualified">
    <xsd:import namespace="http://schemas.microsoft.com/office/2006/documentManagement/types"/>
    <xsd:import namespace="http://schemas.microsoft.com/office/infopath/2007/PartnerControls"/>
    <xsd:element name="Division" ma:index="4" nillable="true" ma:displayName="Division" ma:internalName="Division" ma:readOnly="false">
      <xsd:simpleType>
        <xsd:restriction base="dms:Text"/>
      </xsd:simpleType>
    </xsd:element>
    <xsd:element name="_dlc_DocId" ma:index="6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7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8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3b27bb2-5cdf-4d5d-a8a9-08b1d48a6f4c" elementFormDefault="qualified">
    <xsd:import namespace="http://schemas.microsoft.com/office/2006/documentManagement/types"/>
    <xsd:import namespace="http://schemas.microsoft.com/office/infopath/2007/PartnerControls"/>
    <xsd:element name="DescriptionOfUse" ma:index="5" nillable="true" ma:displayName="Description of Use" ma:internalName="Description_x0020_of_x0020_Use0" ma:readOnly="false">
      <xsd:simpleType>
        <xsd:restriction base="dms:Note">
          <xsd:maxLength value="255"/>
        </xsd:restriction>
      </xsd:simpleType>
    </xsd:element>
    <xsd:element name="MediaServiceMetadata" ma:index="13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4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9" ma:displayName="Content Type"/>
        <xsd:element ref="dc:title" minOccurs="0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1AC8728-34F4-4DB1-A152-94965891A82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39ABC9A-2C3F-4D6D-847A-CACCDE07674C}">
  <ds:schemaRefs>
    <ds:schemaRef ds:uri="http://schemas.microsoft.com/sharepoint/events"/>
  </ds:schemaRefs>
</ds:datastoreItem>
</file>

<file path=customXml/itemProps3.xml><?xml version="1.0" encoding="utf-8"?>
<ds:datastoreItem xmlns:ds="http://schemas.openxmlformats.org/officeDocument/2006/customXml" ds:itemID="{4EF03708-149D-43A4-9D3A-121F06E2FD63}">
  <ds:schemaRefs>
    <ds:schemaRef ds:uri="http://purl.org/dc/terms/"/>
    <ds:schemaRef ds:uri="http://schemas.microsoft.com/office/2006/metadata/properties"/>
    <ds:schemaRef ds:uri="53b27bb2-5cdf-4d5d-a8a9-08b1d48a6f4c"/>
    <ds:schemaRef ds:uri="http://schemas.openxmlformats.org/package/2006/metadata/core-properties"/>
    <ds:schemaRef ds:uri="http://purl.org/dc/elements/1.1/"/>
    <ds:schemaRef ds:uri="http://purl.org/dc/dcmitype/"/>
    <ds:schemaRef ds:uri="http://schemas.microsoft.com/office/2006/documentManagement/types"/>
    <ds:schemaRef ds:uri="http://schemas.microsoft.com/office/infopath/2007/PartnerControls"/>
    <ds:schemaRef ds:uri="d039593b-b3c6-4c10-8732-8aac6422e621"/>
    <ds:schemaRef ds:uri="http://www.w3.org/XML/1998/namespace"/>
  </ds:schemaRefs>
</ds:datastoreItem>
</file>

<file path=customXml/itemProps4.xml><?xml version="1.0" encoding="utf-8"?>
<ds:datastoreItem xmlns:ds="http://schemas.openxmlformats.org/officeDocument/2006/customXml" ds:itemID="{59E2039C-72BE-46FA-ACB9-67309C34D21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039593b-b3c6-4c10-8732-8aac6422e621"/>
    <ds:schemaRef ds:uri="53b27bb2-5cdf-4d5d-a8a9-08b1d48a6f4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033fc54b-e5a3-4ebc-8425-8e88f827fc4f}" enabled="0" method="" siteId="{033fc54b-e5a3-4ebc-8425-8e88f827fc4f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5523</TotalTime>
  <Words>1050</Words>
  <Application>Microsoft Office PowerPoint</Application>
  <PresentationFormat>Widescreen</PresentationFormat>
  <Paragraphs>111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Aptos</vt:lpstr>
      <vt:lpstr>Arial</vt:lpstr>
      <vt:lpstr>Calibri</vt:lpstr>
      <vt:lpstr>Calibri Light</vt:lpstr>
      <vt:lpstr>Trajan Pro 3</vt:lpstr>
      <vt:lpstr>Office Theme</vt:lpstr>
      <vt:lpstr>Module 1: Responsibilities of Board Members &amp; Introduction to Local Government Commission</vt:lpstr>
      <vt:lpstr>Responsibilities of Board Members</vt:lpstr>
      <vt:lpstr>Responsibilities of Board Members</vt:lpstr>
      <vt:lpstr>The Local Government Budget and Fiscal Control Act</vt:lpstr>
      <vt:lpstr>The Local Government Budget and Fiscal Control Act</vt:lpstr>
      <vt:lpstr>Local Government Commission (LGC)</vt:lpstr>
      <vt:lpstr>LGC Impact</vt:lpstr>
      <vt:lpstr>LGC Members</vt:lpstr>
      <vt:lpstr>LGC Meetings</vt:lpstr>
      <vt:lpstr>LGC Staff</vt:lpstr>
      <vt:lpstr>Reporting Requirements and Due Dates for Local Governments</vt:lpstr>
      <vt:lpstr>Key Areas of LGC Authority for Local Governments</vt:lpstr>
      <vt:lpstr>Resources</vt:lpstr>
      <vt:lpstr>Quiz: Module 1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April Parker</dc:creator>
  <cp:lastModifiedBy>Luke Henkhaus</cp:lastModifiedBy>
  <cp:revision>65</cp:revision>
  <cp:lastPrinted>2025-03-11T17:25:40Z</cp:lastPrinted>
  <dcterms:created xsi:type="dcterms:W3CDTF">2024-09-30T14:06:28Z</dcterms:created>
  <dcterms:modified xsi:type="dcterms:W3CDTF">2025-06-02T18:27:36Z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0x010100B6749B1D48414246AA735B60F522209D</vt:lpwstr>
  </property>
  <property fmtid="{D5CDD505-2E9C-101B-9397-08002B2CF9AE}" pid="3" name="_dlc_DocIdItemGuid">
    <vt:lpwstr>a6195ad5-a38b-486c-b78d-7e86f19c76d8</vt:lpwstr>
  </property>
</Properties>
</file>