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69" r:id="rId6"/>
    <p:sldId id="262" r:id="rId7"/>
    <p:sldId id="263" r:id="rId8"/>
    <p:sldId id="264" r:id="rId9"/>
    <p:sldId id="265" r:id="rId10"/>
    <p:sldId id="266" r:id="rId11"/>
    <p:sldId id="283" r:id="rId12"/>
    <p:sldId id="284" r:id="rId13"/>
    <p:sldId id="281" r:id="rId14"/>
    <p:sldId id="282" r:id="rId15"/>
    <p:sldId id="26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7D"/>
    <a:srgbClr val="FFFFFF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 autoAdjust="0"/>
    <p:restoredTop sz="94598" autoAdjust="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812D16-0407-40EA-A8FF-5C376427E26C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177432-FFED-49D7-ACE9-F7FD4EAE8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7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A47B8-785C-4A46-B362-693C62751A4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ncleg.gov/EnactedLegislation/Statutes/PDF/BySection/Chapter_159/GS_159-1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cleg.gov/EnactedLegislation/Statutes/PDF/BySection/Chapter_159/GS_159-136.pdf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ncleg.gov/EnactedLegislation/Statutes/PDF/BySection/Chapter_159/GS_159-3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GC131@nctreasurer.com" TargetMode="External"/><Relationship Id="rId5" Type="http://schemas.openxmlformats.org/officeDocument/2006/relationships/hyperlink" Target="mailto:LGC129@nctreasurer.com" TargetMode="Externa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ocuments/files/slgfd/sample-debt-management-policy-exhibit-f/download?attach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ivisions/state-and-local-government-finance/lgc/local-debt-management/applying-debt#LGCApproval-419" TargetMode="External"/><Relationship Id="rId7" Type="http://schemas.openxmlformats.org/officeDocument/2006/relationships/hyperlink" Target="https://ncleg.gov/EnactedLegislation/Statutes/PDF/BySection/Chapter_159/GS_159-153.pdf" TargetMode="External"/><Relationship Id="rId2" Type="http://schemas.openxmlformats.org/officeDocument/2006/relationships/hyperlink" Target="https://slg-document-portal.powerappsportals.us/LGCDebtApprov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leg.gov/EnactedLegislation/Statutes/PDF/BySection/Chapter_159/GS_159-51.pdf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ocuments/files/slgfdlgc/guidelines-review-and-approval-debt-applications/download?attach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hyperlink" Target="https://www.nctreasurer.com/divisions/state-and-local-government-finance/lgc/local-debt-management/applying-debt#ApplicationandAuditDeadlines-422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treasurer.com/divisions/state-and-local-government-finance/lgc/local-fiscal-management/annual-audit/financial-performance-indicators-concern" TargetMode="External"/><Relationship Id="rId3" Type="http://schemas.openxmlformats.org/officeDocument/2006/relationships/hyperlink" Target="https://www.nctreasurer.com/divisions/state-and-local-government-finance/lgc/data-and-reports" TargetMode="External"/><Relationship Id="rId7" Type="http://schemas.openxmlformats.org/officeDocument/2006/relationships/hyperlink" Target="https://www.nctreasurer.com/documents/files/slgfdlgc/guidelines-review-and-approval-debt-applications/download?attach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lg-document-portal.powerappsportals.us/LGCDebtApproval/" TargetMode="External"/><Relationship Id="rId5" Type="http://schemas.openxmlformats.org/officeDocument/2006/relationships/hyperlink" Target="https://www.nctreasurer.com/divisions/state-and-local-government-finance/lgc/local-debt-management/applying-debt" TargetMode="External"/><Relationship Id="rId10" Type="http://schemas.openxmlformats.org/officeDocument/2006/relationships/hyperlink" Target="https://canons.sog.unc.edu/2023/07/how-often-do-local-general-obligation-bond-referenda-succeed-in-north-carolina/" TargetMode="External"/><Relationship Id="rId4" Type="http://schemas.openxmlformats.org/officeDocument/2006/relationships/hyperlink" Target="https://www.nctreasurer.com/documents/files/slgfd/sample-debt-management-policy-exhibit-f/download?attachment" TargetMode="External"/><Relationship Id="rId9" Type="http://schemas.openxmlformats.org/officeDocument/2006/relationships/hyperlink" Target="https://canons.sog.unc.edu/2022/10/local-government-commission-lgc-approval-of-debt-leases-and-other-contracts-involving-capital-assets-including-recent-changes-related-to-local-governments-on-the-unit-assistance-list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15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1595718"/>
            <a:ext cx="12984709" cy="2289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C14491-3B79-445B-2C30-AD0C4B6962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11378" y="4012362"/>
            <a:ext cx="8121968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7: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Establishing a Debt Policy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3647F1-9DEE-B827-7BED-B06C54FA0F82}"/>
              </a:ext>
            </a:extLst>
          </p:cNvPr>
          <p:cNvSpPr txBox="1"/>
          <p:nvPr/>
        </p:nvSpPr>
        <p:spPr>
          <a:xfrm>
            <a:off x="0" y="6384414"/>
            <a:ext cx="23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March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06BFD-6691-6101-72DC-158CD26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7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Using Debt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9875"/>
            <a:ext cx="6152909" cy="3636671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Debt is a tool that can be used to leverage available resources.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A mixture of debt and current resources may be used to finance projects.</a:t>
            </a:r>
          </a:p>
          <a:p>
            <a:r>
              <a:rPr lang="en-US" dirty="0">
                <a:solidFill>
                  <a:srgbClr val="00247D"/>
                </a:solidFill>
              </a:rPr>
              <a:t>Debt service must be included in the budget.</a:t>
            </a:r>
            <a:r>
              <a:rPr lang="en-US" baseline="30000" dirty="0">
                <a:solidFill>
                  <a:srgbClr val="00247D"/>
                </a:solidFill>
              </a:rPr>
              <a:t>[1]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7" name="Graphic 16" descr="Modern architecture outline">
            <a:extLst>
              <a:ext uri="{FF2B5EF4-FFF2-40B4-BE49-F238E27FC236}">
                <a16:creationId xmlns:a16="http://schemas.microsoft.com/office/drawing/2014/main" id="{F0DA1DA7-B4E8-F845-22C7-924105848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3482" y="3052087"/>
            <a:ext cx="2161926" cy="2161926"/>
          </a:xfrm>
          <a:prstGeom prst="rect">
            <a:avLst/>
          </a:prstGeom>
        </p:spPr>
      </p:pic>
      <p:pic>
        <p:nvPicPr>
          <p:cNvPr id="19" name="Graphic 18" descr="Crane outline">
            <a:extLst>
              <a:ext uri="{FF2B5EF4-FFF2-40B4-BE49-F238E27FC236}">
                <a16:creationId xmlns:a16="http://schemas.microsoft.com/office/drawing/2014/main" id="{74DDFD34-F431-BA45-F1B8-5CE625760D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334595" y="3098388"/>
            <a:ext cx="2332920" cy="2094434"/>
          </a:xfrm>
          <a:prstGeom prst="rect">
            <a:avLst/>
          </a:prstGeom>
        </p:spPr>
      </p:pic>
      <p:sp>
        <p:nvSpPr>
          <p:cNvPr id="20" name="Footer Placeholder 14">
            <a:extLst>
              <a:ext uri="{FF2B5EF4-FFF2-40B4-BE49-F238E27FC236}">
                <a16:creationId xmlns:a16="http://schemas.microsoft.com/office/drawing/2014/main" id="{8B447C84-BFDC-35F5-BC48-05A113D6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7"/>
              </a:rPr>
              <a:t>G.S. 159-13(b)(1)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ED5D8-A204-281F-1138-E13DB32B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Debt Burden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768336"/>
            <a:ext cx="5923005" cy="305784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47D"/>
                </a:solidFill>
              </a:rPr>
              <a:t>Before issuing new debt, local governments should think about how </a:t>
            </a:r>
            <a:r>
              <a:rPr lang="en-US" dirty="0">
                <a:solidFill>
                  <a:srgbClr val="00247D"/>
                </a:solidFill>
              </a:rPr>
              <a:t>it will affect their overall </a:t>
            </a:r>
            <a:r>
              <a:rPr lang="en-US" b="1" dirty="0">
                <a:solidFill>
                  <a:srgbClr val="00247D"/>
                </a:solidFill>
              </a:rPr>
              <a:t>debt burden</a:t>
            </a:r>
            <a:r>
              <a:rPr lang="en-US" dirty="0">
                <a:solidFill>
                  <a:srgbClr val="00247D"/>
                </a:solidFill>
              </a:rPr>
              <a:t>.</a:t>
            </a:r>
            <a:endParaRPr lang="en-US" sz="2800" dirty="0">
              <a:solidFill>
                <a:srgbClr val="00247D"/>
              </a:solidFill>
            </a:endParaRPr>
          </a:p>
          <a:p>
            <a:r>
              <a:rPr lang="en-US" sz="2800" dirty="0">
                <a:solidFill>
                  <a:srgbClr val="00247D"/>
                </a:solidFill>
              </a:rPr>
              <a:t>An unreasonable or heavy debt burden will limit future opportunities that a local government can take advantage of.</a:t>
            </a: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Picture 8" descr="Stock image of a person carrying the word &quot;debt&quot; rendered in block capital letters">
            <a:extLst>
              <a:ext uri="{FF2B5EF4-FFF2-40B4-BE49-F238E27FC236}">
                <a16:creationId xmlns:a16="http://schemas.microsoft.com/office/drawing/2014/main" id="{1D5545F7-0E8A-51D2-C96D-CE5E4D081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03" y="1642218"/>
            <a:ext cx="4204995" cy="418397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9F10693-BEAA-4D66-CF77-2F26507C3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7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Debt Service Reminders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33" y="2380910"/>
            <a:ext cx="7033446" cy="3372332"/>
          </a:xfrm>
        </p:spPr>
        <p:txBody>
          <a:bodyPr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247D"/>
                </a:solidFill>
              </a:rPr>
              <a:t>The LGC notifies local governments of debt service obligations for all debt approved by the LGC:</a:t>
            </a:r>
          </a:p>
          <a:p>
            <a:r>
              <a:rPr lang="en-US" sz="2400" dirty="0">
                <a:solidFill>
                  <a:srgbClr val="00247D"/>
                </a:solidFill>
              </a:rPr>
              <a:t>LGC 129s - </a:t>
            </a:r>
            <a:r>
              <a:rPr lang="en-US" sz="2400" b="1" dirty="0">
                <a:solidFill>
                  <a:srgbClr val="00247D"/>
                </a:solidFill>
              </a:rPr>
              <a:t>Yearly</a:t>
            </a:r>
            <a:r>
              <a:rPr lang="en-US" sz="2400" dirty="0">
                <a:solidFill>
                  <a:srgbClr val="00247D"/>
                </a:solidFill>
              </a:rPr>
              <a:t> notifications (sent by May 1) notifying units of total obligations for the coming fiscal year.</a:t>
            </a:r>
            <a:r>
              <a:rPr lang="en-US" sz="2400" baseline="30000" dirty="0">
                <a:solidFill>
                  <a:srgbClr val="00247D"/>
                </a:solidFill>
              </a:rPr>
              <a:t>[2]</a:t>
            </a:r>
          </a:p>
          <a:p>
            <a:r>
              <a:rPr lang="en-US" sz="2400" dirty="0">
                <a:solidFill>
                  <a:srgbClr val="00247D"/>
                </a:solidFill>
              </a:rPr>
              <a:t>LGC 131s – </a:t>
            </a:r>
            <a:r>
              <a:rPr lang="en-US" sz="2400" b="1" dirty="0">
                <a:solidFill>
                  <a:srgbClr val="00247D"/>
                </a:solidFill>
              </a:rPr>
              <a:t>Monthly</a:t>
            </a:r>
            <a:r>
              <a:rPr lang="en-US" sz="2400" dirty="0">
                <a:solidFill>
                  <a:srgbClr val="00247D"/>
                </a:solidFill>
              </a:rPr>
              <a:t> notifications (sent at least 30 days before payment due dates) reminding units of upcoming principal and/or interest payments on outstanding obligations.</a:t>
            </a:r>
            <a:r>
              <a:rPr lang="en-US" sz="2400" baseline="30000" dirty="0">
                <a:solidFill>
                  <a:srgbClr val="00247D"/>
                </a:solidFill>
              </a:rPr>
              <a:t>[3]</a:t>
            </a:r>
          </a:p>
          <a:p>
            <a:pPr lvl="1"/>
            <a:r>
              <a:rPr lang="en-US" sz="2200" dirty="0">
                <a:solidFill>
                  <a:srgbClr val="00247D"/>
                </a:solidFill>
              </a:rPr>
              <a:t>Payments must then be reported to the LGC on provided forms.</a:t>
            </a:r>
            <a:r>
              <a:rPr lang="en-US" sz="2200" baseline="30000" dirty="0">
                <a:solidFill>
                  <a:srgbClr val="00247D"/>
                </a:solidFill>
              </a:rPr>
              <a:t>[4]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Graphic 13" descr="Email with solid fill">
            <a:extLst>
              <a:ext uri="{FF2B5EF4-FFF2-40B4-BE49-F238E27FC236}">
                <a16:creationId xmlns:a16="http://schemas.microsoft.com/office/drawing/2014/main" id="{8FA41674-1F42-BED5-F664-538B4FD31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2592" y="1175647"/>
            <a:ext cx="2008261" cy="20082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D514C0-D708-3928-0DB9-98362F828C5F}"/>
              </a:ext>
            </a:extLst>
          </p:cNvPr>
          <p:cNvSpPr txBox="1"/>
          <p:nvPr/>
        </p:nvSpPr>
        <p:spPr>
          <a:xfrm>
            <a:off x="8038229" y="3182604"/>
            <a:ext cx="3354697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200" dirty="0">
                <a:solidFill>
                  <a:srgbClr val="00247D"/>
                </a:solidFill>
              </a:rPr>
              <a:t>Questions or concerns related to these reminders should be directed to: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200" dirty="0">
                <a:solidFill>
                  <a:srgbClr val="00247D"/>
                </a:solidFill>
                <a:hlinkClick r:id="rId5"/>
              </a:rPr>
              <a:t>LGC129@nctreasurer.com</a:t>
            </a:r>
            <a:r>
              <a:rPr lang="en-US" sz="2200" dirty="0">
                <a:solidFill>
                  <a:srgbClr val="00247D"/>
                </a:solidFill>
              </a:rPr>
              <a:t> (annual notifications) 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200" dirty="0">
                <a:solidFill>
                  <a:srgbClr val="00247D"/>
                </a:solidFill>
                <a:hlinkClick r:id="rId6"/>
              </a:rPr>
              <a:t>LGC131@nctreasurer.com</a:t>
            </a:r>
            <a:r>
              <a:rPr lang="en-US" sz="2200" dirty="0">
                <a:solidFill>
                  <a:srgbClr val="00247D"/>
                </a:solidFill>
              </a:rPr>
              <a:t> (monthly notifications)</a:t>
            </a:r>
          </a:p>
        </p:txBody>
      </p:sp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722ECD09-317D-76C5-55D0-5604BB1BB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7"/>
              </a:rPr>
              <a:t>G.S. 159-35(a)</a:t>
            </a:r>
            <a:r>
              <a:rPr lang="en-US" sz="1600" dirty="0"/>
              <a:t>  </a:t>
            </a:r>
            <a:r>
              <a:rPr lang="en-US" sz="1600" baseline="30000" dirty="0"/>
              <a:t>[3]</a:t>
            </a:r>
            <a:r>
              <a:rPr lang="en-US" sz="1600" dirty="0">
                <a:hlinkClick r:id="rId7"/>
              </a:rPr>
              <a:t>G.S. 159-35(b)</a:t>
            </a:r>
            <a:r>
              <a:rPr lang="en-US" sz="1600" dirty="0"/>
              <a:t>  </a:t>
            </a:r>
            <a:r>
              <a:rPr lang="en-US" sz="1600" baseline="30000" dirty="0"/>
              <a:t>[4]</a:t>
            </a:r>
            <a:r>
              <a:rPr lang="en-US" sz="1600" dirty="0">
                <a:hlinkClick r:id="rId8"/>
              </a:rPr>
              <a:t>G.S. 159-136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67C00-1D38-6BA6-808C-C20EDF78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6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Establishing a Debt Policy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7054846-3DBC-EA85-4D3E-03D66796696F}"/>
              </a:ext>
            </a:extLst>
          </p:cNvPr>
          <p:cNvSpPr txBox="1"/>
          <p:nvPr/>
        </p:nvSpPr>
        <p:spPr>
          <a:xfrm>
            <a:off x="563586" y="3032798"/>
            <a:ext cx="5858985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governing board should establish a debt management policy.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A debt policy will help the government manage its finances and meet obligations. </a:t>
            </a:r>
          </a:p>
        </p:txBody>
      </p:sp>
      <p:pic>
        <p:nvPicPr>
          <p:cNvPr id="15" name="Picture 14" descr="Stock image of a row of file folders, with a folder labeled &quot;policies&quot; in the center">
            <a:extLst>
              <a:ext uri="{FF2B5EF4-FFF2-40B4-BE49-F238E27FC236}">
                <a16:creationId xmlns:a16="http://schemas.microsoft.com/office/drawing/2014/main" id="{F95C2229-2177-CFBF-BE04-8723AA6EC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027" y="2908471"/>
            <a:ext cx="4611821" cy="279601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00AFA0-FFEE-AE91-609B-DCE2F548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8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Establishing a Debt Policy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C054E-2D91-8523-D538-AC5DC5D2242C}"/>
              </a:ext>
            </a:extLst>
          </p:cNvPr>
          <p:cNvSpPr txBox="1"/>
          <p:nvPr/>
        </p:nvSpPr>
        <p:spPr>
          <a:xfrm>
            <a:off x="312828" y="2440696"/>
            <a:ext cx="66756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rgbClr val="00247D"/>
                </a:solidFill>
              </a:rPr>
              <a:t>A well written debt policy should include: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1DD561-AEEC-3ABD-EF3E-22638FC02B7E}"/>
              </a:ext>
            </a:extLst>
          </p:cNvPr>
          <p:cNvSpPr txBox="1">
            <a:spLocks/>
          </p:cNvSpPr>
          <p:nvPr/>
        </p:nvSpPr>
        <p:spPr>
          <a:xfrm>
            <a:off x="415292" y="3324316"/>
            <a:ext cx="5302602" cy="260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47D"/>
                </a:solidFill>
              </a:rPr>
              <a:t>Uses of debt (When should debt be used?)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247D"/>
                </a:solidFill>
              </a:rPr>
              <a:t>Types of debt permitted (What types of debt should be used in different situations?)</a:t>
            </a:r>
          </a:p>
          <a:p>
            <a:endParaRPr lang="en-US" sz="22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042" y="3324317"/>
            <a:ext cx="6134958" cy="2199154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 startAt="3"/>
            </a:pPr>
            <a:r>
              <a:rPr lang="en-US" sz="2800" dirty="0">
                <a:solidFill>
                  <a:srgbClr val="00247D"/>
                </a:solidFill>
              </a:rPr>
              <a:t>Debt limitation (How much debt should the unit take on?)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 startAt="3"/>
            </a:pPr>
            <a:r>
              <a:rPr lang="en-US" sz="2800" dirty="0">
                <a:solidFill>
                  <a:srgbClr val="00247D"/>
                </a:solidFill>
              </a:rPr>
              <a:t>Debt repayment (When should debt be paid off and how should payments be structured over time?)</a:t>
            </a:r>
            <a:endParaRPr lang="en-US" sz="2200" dirty="0">
              <a:solidFill>
                <a:srgbClr val="00247D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1D8FF5-7AA3-D33C-C0AB-8C3F818614A7}"/>
              </a:ext>
            </a:extLst>
          </p:cNvPr>
          <p:cNvSpPr txBox="1"/>
          <p:nvPr/>
        </p:nvSpPr>
        <p:spPr>
          <a:xfrm>
            <a:off x="1051441" y="5770558"/>
            <a:ext cx="100891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rgbClr val="00247D"/>
                </a:solidFill>
              </a:rPr>
              <a:t>Refer to the </a:t>
            </a:r>
            <a:r>
              <a:rPr lang="en-US" sz="2800" b="1" dirty="0">
                <a:solidFill>
                  <a:srgbClr val="00247D"/>
                </a:solidFill>
                <a:hlinkClick r:id="rId3"/>
              </a:rPr>
              <a:t>sample debt policy</a:t>
            </a:r>
            <a:r>
              <a:rPr lang="en-US" sz="2800" b="1" dirty="0">
                <a:solidFill>
                  <a:srgbClr val="00247D"/>
                </a:solidFill>
              </a:rPr>
              <a:t> on the LGC website as an example.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A3E51AD-AA26-4E13-B3DD-B6FA88FD4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2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LGC Approval of Debt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C054E-2D91-8523-D538-AC5DC5D2242C}"/>
              </a:ext>
            </a:extLst>
          </p:cNvPr>
          <p:cNvSpPr txBox="1"/>
          <p:nvPr/>
        </p:nvSpPr>
        <p:spPr>
          <a:xfrm>
            <a:off x="312828" y="2420940"/>
            <a:ext cx="1120366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600" b="1" dirty="0">
                <a:solidFill>
                  <a:srgbClr val="00247D"/>
                </a:solidFill>
              </a:rPr>
              <a:t>Before issuing bonds</a:t>
            </a:r>
            <a:r>
              <a:rPr lang="en-US" sz="2600" b="1" baseline="30000" dirty="0">
                <a:solidFill>
                  <a:srgbClr val="00247D"/>
                </a:solidFill>
              </a:rPr>
              <a:t>[5]</a:t>
            </a:r>
            <a:r>
              <a:rPr lang="en-US" sz="2600" b="1" dirty="0">
                <a:solidFill>
                  <a:srgbClr val="00247D"/>
                </a:solidFill>
              </a:rPr>
              <a:t> or other types of debt</a:t>
            </a:r>
            <a:r>
              <a:rPr lang="en-US" sz="2600" b="1" baseline="30000" dirty="0">
                <a:solidFill>
                  <a:srgbClr val="00247D"/>
                </a:solidFill>
              </a:rPr>
              <a:t>[6]</a:t>
            </a:r>
            <a:r>
              <a:rPr lang="en-US" sz="2600" b="1" dirty="0">
                <a:solidFill>
                  <a:srgbClr val="00247D"/>
                </a:solidFill>
              </a:rPr>
              <a:t>, governing boards must submit a debt application to the LGC.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8" y="3388504"/>
            <a:ext cx="6260967" cy="28075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47D"/>
                </a:solidFill>
              </a:rPr>
              <a:t>To determine whether LGC approval is required for a specific debt issuance: </a:t>
            </a:r>
          </a:p>
          <a:p>
            <a:r>
              <a:rPr lang="en-US" sz="2400" dirty="0">
                <a:solidFill>
                  <a:srgbClr val="00247D"/>
                </a:solidFill>
              </a:rPr>
              <a:t>Fill out a </a:t>
            </a:r>
            <a:r>
              <a:rPr lang="en-US" sz="2400" dirty="0">
                <a:solidFill>
                  <a:srgbClr val="00247D"/>
                </a:solidFill>
                <a:hlinkClick r:id="rId2"/>
              </a:rPr>
              <a:t>debt inquiry form</a:t>
            </a:r>
            <a:r>
              <a:rPr lang="en-US" sz="2400" dirty="0">
                <a:solidFill>
                  <a:srgbClr val="00247D"/>
                </a:solidFill>
              </a:rPr>
              <a:t> with whatever information you can provide.</a:t>
            </a:r>
            <a:endParaRPr lang="en-US" sz="2400" dirty="0">
              <a:solidFill>
                <a:srgbClr val="00247D"/>
              </a:solidFill>
              <a:hlinkClick r:id="rId3"/>
            </a:endParaRPr>
          </a:p>
          <a:p>
            <a:r>
              <a:rPr lang="en-US" sz="2400" dirty="0">
                <a:solidFill>
                  <a:srgbClr val="00247D"/>
                </a:solidFill>
              </a:rPr>
              <a:t>Consult the </a:t>
            </a:r>
            <a:r>
              <a:rPr lang="en-US" sz="2400" dirty="0">
                <a:solidFill>
                  <a:srgbClr val="00247D"/>
                </a:solidFill>
                <a:hlinkClick r:id="rId3"/>
              </a:rPr>
              <a:t>flow charts and other resources</a:t>
            </a:r>
            <a:r>
              <a:rPr lang="en-US" sz="2400" dirty="0">
                <a:solidFill>
                  <a:srgbClr val="00247D"/>
                </a:solidFill>
              </a:rPr>
              <a:t> on the LGC website.</a:t>
            </a:r>
          </a:p>
          <a:p>
            <a:r>
              <a:rPr lang="en-US" sz="2400" b="1" dirty="0">
                <a:solidFill>
                  <a:srgbClr val="00247D"/>
                </a:solidFill>
              </a:rPr>
              <a:t>Reach out to LGC staff for guidance. </a:t>
            </a:r>
            <a:r>
              <a:rPr lang="en-US" sz="2400" dirty="0">
                <a:solidFill>
                  <a:srgbClr val="00247D"/>
                </a:solidFill>
              </a:rPr>
              <a:t>We are happy to help determine if LGC approval is required.</a:t>
            </a:r>
            <a:endParaRPr lang="en-US" sz="2400" b="1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Picture 13" descr="Screenshot of the LGC debt approval inquiry form">
            <a:hlinkClick r:id="rId2"/>
            <a:extLst>
              <a:ext uri="{FF2B5EF4-FFF2-40B4-BE49-F238E27FC236}">
                <a16:creationId xmlns:a16="http://schemas.microsoft.com/office/drawing/2014/main" id="{7AF07793-2F6C-670F-104B-4908825193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37" y="3053552"/>
            <a:ext cx="4295363" cy="305631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09CC1A4C-7FC4-DF99-D70C-DCB5FC9F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[5]</a:t>
            </a:r>
            <a:r>
              <a:rPr lang="en-US" sz="1600" dirty="0">
                <a:hlinkClick r:id="rId6"/>
              </a:rPr>
              <a:t>G.S. 159-51</a:t>
            </a:r>
            <a:r>
              <a:rPr lang="en-US" sz="1600" dirty="0"/>
              <a:t>  </a:t>
            </a:r>
            <a:r>
              <a:rPr lang="en-US" sz="1600" baseline="30000" dirty="0"/>
              <a:t>[6]</a:t>
            </a:r>
            <a:r>
              <a:rPr lang="en-US" sz="1600" dirty="0">
                <a:hlinkClick r:id="rId7"/>
              </a:rPr>
              <a:t>G.S. 159-153(a)</a:t>
            </a:r>
            <a:endParaRPr lang="en-US" sz="160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4DD175-42AC-506C-FD75-A600034F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6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LGC Approval of Debt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1DD561-AEEC-3ABD-EF3E-22638FC02B7E}"/>
              </a:ext>
            </a:extLst>
          </p:cNvPr>
          <p:cNvSpPr txBox="1">
            <a:spLocks/>
          </p:cNvSpPr>
          <p:nvPr/>
        </p:nvSpPr>
        <p:spPr>
          <a:xfrm>
            <a:off x="663145" y="2747216"/>
            <a:ext cx="5848866" cy="2899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600" dirty="0">
                <a:solidFill>
                  <a:srgbClr val="00247D"/>
                </a:solidFill>
              </a:rPr>
              <a:t>The LGC has adopted </a:t>
            </a:r>
            <a:r>
              <a:rPr lang="en-US" sz="2600" dirty="0">
                <a:solidFill>
                  <a:srgbClr val="00247D"/>
                </a:solidFill>
                <a:hlinkClick r:id="rId3"/>
              </a:rPr>
              <a:t>specific guidelines</a:t>
            </a:r>
            <a:r>
              <a:rPr lang="en-US" sz="2600" dirty="0">
                <a:solidFill>
                  <a:srgbClr val="00247D"/>
                </a:solidFill>
              </a:rPr>
              <a:t> for the review and approval of debt applications.</a:t>
            </a:r>
          </a:p>
          <a:p>
            <a:r>
              <a:rPr lang="en-US" sz="2600" dirty="0">
                <a:solidFill>
                  <a:srgbClr val="00247D"/>
                </a:solidFill>
              </a:rPr>
              <a:t>Units with Financial Performance Indicators of Concern (FPICs) must submit any required FPIC responses </a:t>
            </a:r>
            <a:r>
              <a:rPr lang="en-US" sz="2600" dirty="0">
                <a:solidFill>
                  <a:srgbClr val="00247D"/>
                </a:solidFill>
                <a:hlinkClick r:id="rId4"/>
              </a:rPr>
              <a:t>before applying for debt</a:t>
            </a:r>
            <a:r>
              <a:rPr lang="en-US" sz="2600" dirty="0">
                <a:solidFill>
                  <a:srgbClr val="00247D"/>
                </a:solidFill>
              </a:rPr>
              <a:t>.</a:t>
            </a:r>
          </a:p>
        </p:txBody>
      </p:sp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9F7C8417-41C5-B4AA-E690-A5AFF1073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2696" y="2683090"/>
            <a:ext cx="3025347" cy="3025347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4DD175-42AC-506C-FD75-A600034F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4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C61082E-D889-BF7B-2730-E524E1C4CAF6}"/>
              </a:ext>
            </a:extLst>
          </p:cNvPr>
          <p:cNvSpPr txBox="1">
            <a:spLocks/>
          </p:cNvSpPr>
          <p:nvPr/>
        </p:nvSpPr>
        <p:spPr>
          <a:xfrm>
            <a:off x="572143" y="3311833"/>
            <a:ext cx="5390699" cy="2890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Debt Reports and Notices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Debt Policy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Applying for Debt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Debt Inquiry Form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LGC Debt Approval Guidelines</a:t>
            </a:r>
            <a:endParaRPr lang="en-US" sz="2600" dirty="0">
              <a:solidFill>
                <a:srgbClr val="00247D"/>
              </a:solidFill>
            </a:endParaRPr>
          </a:p>
          <a:p>
            <a:endParaRPr lang="en-US" sz="2600" dirty="0">
              <a:solidFill>
                <a:srgbClr val="00247D"/>
              </a:solidFill>
            </a:endParaRPr>
          </a:p>
          <a:p>
            <a:endParaRPr lang="en-US" sz="2600" dirty="0">
              <a:solidFill>
                <a:srgbClr val="00247D"/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874B04-ED11-4E70-4F76-8002D4728113}"/>
              </a:ext>
            </a:extLst>
          </p:cNvPr>
          <p:cNvSpPr txBox="1">
            <a:spLocks/>
          </p:cNvSpPr>
          <p:nvPr/>
        </p:nvSpPr>
        <p:spPr>
          <a:xfrm>
            <a:off x="5665552" y="2718703"/>
            <a:ext cx="6364495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00247D"/>
                </a:solidFill>
              </a:rPr>
              <a:t>Further reading:</a:t>
            </a:r>
            <a:endParaRPr lang="en-US" sz="2600" b="1" dirty="0">
              <a:solidFill>
                <a:srgbClr val="00247D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LGC Approval of Bonds, Installment Financings, Leases, and Other Contracts Involving Capital Assets (UNC School of Government)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Often Do Local General Obligation Bond Referenda Succeed in North Carolina? (UNC School of Government)</a:t>
            </a:r>
            <a:endParaRPr lang="en-US" sz="26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2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Graphic of a speech bubble reading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7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6775"/>
            <a:ext cx="5907833" cy="34337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is a tool that can be used to leverage available resources?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Does debt service have to be included in the budget?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is one thing a good debt policy should include?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F2FFF942-9903-D668-63EC-5F6E71FC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994" y="2423707"/>
            <a:ext cx="3752744" cy="22898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0B892E-765F-91DB-675F-ADF25D94C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41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EF03708-149D-43A4-9D3A-121F06E2FD63}">
  <ds:schemaRefs>
    <ds:schemaRef ds:uri="http://purl.org/dc/elements/1.1/"/>
    <ds:schemaRef ds:uri="d039593b-b3c6-4c10-8732-8aac6422e621"/>
    <ds:schemaRef ds:uri="http://www.w3.org/XML/1998/namespace"/>
    <ds:schemaRef ds:uri="http://purl.org/dc/terms/"/>
    <ds:schemaRef ds:uri="http://schemas.microsoft.com/office/2006/documentManagement/types"/>
    <ds:schemaRef ds:uri="53b27bb2-5cdf-4d5d-a8a9-08b1d48a6f4c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744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Trajan Pro 3</vt:lpstr>
      <vt:lpstr>Office Theme</vt:lpstr>
      <vt:lpstr>Module 7: Establishing a Debt Policy</vt:lpstr>
      <vt:lpstr>Using Debt</vt:lpstr>
      <vt:lpstr>Debt Burden</vt:lpstr>
      <vt:lpstr>Debt Service Reminders</vt:lpstr>
      <vt:lpstr>Establishing a Debt Policy</vt:lpstr>
      <vt:lpstr>Establishing a Debt Policy</vt:lpstr>
      <vt:lpstr>LGC Approval of Debt</vt:lpstr>
      <vt:lpstr>LGC Approval of Debt</vt:lpstr>
      <vt:lpstr>Resources</vt:lpstr>
      <vt:lpstr>Resources</vt:lpstr>
      <vt:lpstr>Quiz: Module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64</cp:revision>
  <cp:lastPrinted>2025-03-21T12:25:49Z</cp:lastPrinted>
  <dcterms:created xsi:type="dcterms:W3CDTF">2024-09-30T14:06:28Z</dcterms:created>
  <dcterms:modified xsi:type="dcterms:W3CDTF">2025-06-04T13:18:45Z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